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4" r:id="rId13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2251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257" userDrawn="1">
          <p15:clr>
            <a:srgbClr val="A4A3A4"/>
          </p15:clr>
        </p15:guide>
        <p15:guide id="7" pos="74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C2"/>
    <a:srgbClr val="00AFE7"/>
    <a:srgbClr val="00A987"/>
    <a:srgbClr val="187067"/>
    <a:srgbClr val="BECF00"/>
    <a:srgbClr val="E2001A"/>
    <a:srgbClr val="EFF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8" autoAdjust="0"/>
    <p:restoredTop sz="94674" autoAdjust="0"/>
  </p:normalViewPr>
  <p:slideViewPr>
    <p:cSldViewPr>
      <p:cViewPr varScale="1">
        <p:scale>
          <a:sx n="94" d="100"/>
          <a:sy n="94" d="100"/>
        </p:scale>
        <p:origin x="172" y="72"/>
      </p:cViewPr>
      <p:guideLst>
        <p:guide orient="horz" pos="255"/>
        <p:guide orient="horz" pos="4065"/>
        <p:guide orient="horz" pos="799"/>
        <p:guide orient="horz" pos="2251"/>
        <p:guide orient="horz" pos="2160"/>
        <p:guide pos="257"/>
        <p:guide pos="74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0618191-A39D-8A4C-83AD-41B4FAFFC9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EF8FBD-DCD6-E243-B246-FB16F3F32F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228E4-6A96-6B4A-AE8E-AD87CFB8BE80}" type="datetimeFigureOut">
              <a:rPr lang="de-DE" smtClean="0"/>
              <a:t>18.11.2021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B9CC0E-5BE4-4941-8570-3F7F3F4CF2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1C1F5D-FE4B-3041-84C4-343A9A6336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5347A-0560-2D49-815F-44089C53601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24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178303-984B-4CDF-976F-BC5999EB2329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429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19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CBCAD954-29CA-8E4F-AC0E-4E38E9C35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68414"/>
            <a:ext cx="1219200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447963B-C185-6049-9AD4-8F2A4A7A33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AB0A9F8-53C6-9C4D-9A13-812A56AF42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F882A872-C8D0-B048-973A-F716B7D3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27" y="3582808"/>
            <a:ext cx="11424386" cy="2006432"/>
          </a:xfrm>
          <a:prstGeom prst="rect">
            <a:avLst/>
          </a:prstGeom>
        </p:spPr>
        <p:txBody>
          <a:bodyPr lIns="0"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CB40A-24F6-4B4E-8896-0F4C8874F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r="459" b="31855"/>
          <a:stretch/>
        </p:blipFill>
        <p:spPr>
          <a:xfrm>
            <a:off x="1" y="5589240"/>
            <a:ext cx="12192000" cy="127116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42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713EA3F-EBC6-824B-A18F-568E8FBEE4D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05660" y="1412776"/>
            <a:ext cx="11376025" cy="64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1800" baseline="0">
                <a:solidFill>
                  <a:srgbClr val="E2001A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380EA08-7DB1-ED47-B810-4FAA72466B5B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405661" y="2204864"/>
            <a:ext cx="11376024" cy="331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371797F-F0C9-A940-8458-3838DF2EB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r="459" b="31855"/>
          <a:stretch/>
        </p:blipFill>
        <p:spPr>
          <a:xfrm>
            <a:off x="1" y="5589240"/>
            <a:ext cx="12192000" cy="1271161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544405AA-EE5F-B44F-B706-3F9A0C1755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F61EB39-A9D6-094E-A386-26524FB1A8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0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713EA3F-EBC6-824B-A18F-568E8FBEE4D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05660" y="1412776"/>
            <a:ext cx="11376025" cy="64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1800" baseline="0">
                <a:solidFill>
                  <a:srgbClr val="E2001A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380EA08-7DB1-ED47-B810-4FAA72466B5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5661" y="2204864"/>
            <a:ext cx="5400000" cy="39604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7B787BE-3380-2340-B577-82B61BAA37D9}"/>
              </a:ext>
            </a:extLst>
          </p:cNvPr>
          <p:cNvSpPr>
            <a:spLocks noGrp="1" noChangeAspect="1"/>
          </p:cNvSpPr>
          <p:nvPr>
            <p:ph sz="half" idx="10" hasCustomPrompt="1"/>
          </p:nvPr>
        </p:nvSpPr>
        <p:spPr>
          <a:xfrm>
            <a:off x="6381685" y="2204864"/>
            <a:ext cx="5400000" cy="31683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061D7BF-3590-A142-AA18-8ACDE065C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r="459" b="31855"/>
          <a:stretch/>
        </p:blipFill>
        <p:spPr>
          <a:xfrm>
            <a:off x="1" y="5589240"/>
            <a:ext cx="12192000" cy="1271161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544405AA-EE5F-B44F-B706-3F9A0C1755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F61EB39-A9D6-094E-A386-26524FB1A8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19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A40A4C-BD14-8E40-A2F8-E802831629C5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405661" y="1412776"/>
            <a:ext cx="11376024" cy="41044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2BBD29E-E635-A347-AC10-D0E61C09C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r="459" b="31855"/>
          <a:stretch/>
        </p:blipFill>
        <p:spPr>
          <a:xfrm>
            <a:off x="1" y="5589240"/>
            <a:ext cx="12192000" cy="1271161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F563D218-6719-3347-8A69-194199B4D5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400A71A-06C8-E24E-B332-D8C1947837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817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A40A4C-BD14-8E40-A2F8-E802831629C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268414"/>
            <a:ext cx="12192000" cy="5589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685A53D-B64C-674A-A9ED-F53601B719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F8BA74B-1009-8B4D-BAC0-7F191A36A4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46DDF9AE-9AF3-49DF-8E53-FD59C28FFFF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12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icht ode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1A85CB9-7499-7444-A482-E871C227E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0323" y="2852936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EB2220"/>
                </a:solidFill>
              </a:defRPr>
            </a:lvl1pPr>
          </a:lstStyle>
          <a:p>
            <a:r>
              <a:rPr lang="de-DE" dirty="0"/>
              <a:t>Kapitelüberschrift oder Zitat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ECFF666-B24D-894E-AD62-8991B3DD9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r="459" b="31855"/>
          <a:stretch/>
        </p:blipFill>
        <p:spPr>
          <a:xfrm>
            <a:off x="1" y="5589240"/>
            <a:ext cx="12192000" cy="1271161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F563D218-6719-3347-8A69-194199B4D5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400A71A-06C8-E24E-B332-D8C1947837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94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EEF8A8FF-5487-7041-8601-A005E6C1A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1271" y="404813"/>
            <a:ext cx="1872742" cy="59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0" r:id="rId2"/>
    <p:sldLayoutId id="2147483696" r:id="rId3"/>
    <p:sldLayoutId id="2147483691" r:id="rId4"/>
    <p:sldLayoutId id="2147483695" r:id="rId5"/>
    <p:sldLayoutId id="2147483697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ndardsicherung.schulministerium.nrw.de/cms/zentralabitur-gost/uebersicht/uebersicht-abi-gost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4A39AEA2-63C8-664E-AA75-D1DEFA0B0C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9987" r="260" b="15010"/>
          <a:stretch/>
        </p:blipFill>
        <p:spPr>
          <a:xfrm>
            <a:off x="1" y="1268413"/>
            <a:ext cx="12192000" cy="216058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3A2F72-5834-3347-8794-7D011D758E3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eaLnBrk="1" hangingPunct="1">
              <a:spcBef>
                <a:spcPts val="0"/>
              </a:spcBef>
            </a:pPr>
            <a:r>
              <a:rPr lang="de-DE" sz="3200" b="1" kern="0" dirty="0">
                <a:solidFill>
                  <a:srgbClr val="000000"/>
                </a:solidFill>
                <a:latin typeface="Calibri"/>
                <a:ea typeface="+mn-ea"/>
              </a:rPr>
              <a:t>Dienstbesprechung Fachaufsicht Französisch </a:t>
            </a:r>
            <a:br>
              <a:rPr lang="de-DE" sz="3200" b="1" kern="0" dirty="0">
                <a:solidFill>
                  <a:srgbClr val="000000"/>
                </a:solidFill>
                <a:latin typeface="Calibri"/>
                <a:ea typeface="+mn-ea"/>
              </a:rPr>
            </a:br>
            <a:r>
              <a:rPr lang="de-DE" sz="3200" b="1" kern="0" dirty="0">
                <a:solidFill>
                  <a:srgbClr val="000000"/>
                </a:solidFill>
                <a:latin typeface="Calibri"/>
                <a:ea typeface="+mn-ea"/>
              </a:rPr>
              <a:t>Änderungen im Zentralabitur Französisch ab 2023</a:t>
            </a:r>
            <a:br>
              <a:rPr lang="de-DE" sz="3200" b="1" kern="0" dirty="0">
                <a:solidFill>
                  <a:srgbClr val="000000"/>
                </a:solidFill>
                <a:latin typeface="Calibri"/>
                <a:ea typeface="+mn-ea"/>
              </a:rPr>
            </a:br>
            <a:r>
              <a:rPr lang="de-DE" sz="3200" b="1" kern="0" dirty="0">
                <a:solidFill>
                  <a:srgbClr val="000000"/>
                </a:solidFill>
                <a:latin typeface="Calibri"/>
                <a:ea typeface="+mn-ea"/>
              </a:rPr>
              <a:t>(Winter 2021/2022)</a:t>
            </a:r>
            <a:br>
              <a:rPr lang="de-DE" sz="3200" b="0" dirty="0"/>
            </a:br>
            <a:br>
              <a:rPr lang="de-DE" sz="1600" b="0" dirty="0">
                <a:latin typeface="Arial-BoldMT" charset="0"/>
              </a:rPr>
            </a:br>
            <a:endParaRPr lang="de-DE" sz="16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A154A-A345-43CA-9855-F5D76D8F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56" y="346754"/>
            <a:ext cx="11379761" cy="648000"/>
          </a:xfrm>
        </p:spPr>
        <p:txBody>
          <a:bodyPr>
            <a:normAutofit/>
          </a:bodyPr>
          <a:lstStyle/>
          <a:p>
            <a:r>
              <a:rPr lang="de-DE" sz="3300" dirty="0"/>
              <a:t>Unterstützungsmaterialien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048D35-2FBF-426E-80CF-D38187EFF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7755" y="1196752"/>
            <a:ext cx="11233929" cy="4320111"/>
          </a:xfrm>
        </p:spPr>
        <p:txBody>
          <a:bodyPr/>
          <a:lstStyle/>
          <a:p>
            <a:pPr marL="342900" lvl="0" indent="-342900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b="1" dirty="0">
                <a:solidFill>
                  <a:srgbClr val="000000"/>
                </a:solidFill>
                <a:latin typeface="+mn-lt"/>
              </a:rPr>
              <a:t>Das Zentralabitur ab 2023: Neuerungen im Fach Französisch </a:t>
            </a:r>
          </a:p>
          <a:p>
            <a:pPr marL="342900" lvl="0" indent="-342900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de-DE" altLang="de-DE" sz="2000" b="1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b="1" dirty="0" err="1">
                <a:solidFill>
                  <a:srgbClr val="000000"/>
                </a:solidFill>
                <a:latin typeface="+mn-lt"/>
              </a:rPr>
              <a:t>Operatorenübersicht</a:t>
            </a:r>
            <a:r>
              <a:rPr lang="de-DE" altLang="de-DE" sz="2000" b="1" dirty="0">
                <a:solidFill>
                  <a:srgbClr val="000000"/>
                </a:solidFill>
                <a:latin typeface="+mn-lt"/>
              </a:rPr>
              <a:t> ab dem Prüfungsjahr 2023</a:t>
            </a:r>
          </a:p>
          <a:p>
            <a:pPr marL="342900" lvl="0" indent="-342900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de-DE" altLang="de-DE" sz="2000" b="1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b="1" dirty="0">
                <a:solidFill>
                  <a:srgbClr val="000000"/>
                </a:solidFill>
                <a:latin typeface="+mn-lt"/>
              </a:rPr>
              <a:t>Hinweise zur Konstruktion von Klausuren </a:t>
            </a:r>
            <a:r>
              <a:rPr lang="de-DE" sz="2000" b="1" dirty="0">
                <a:solidFill>
                  <a:srgbClr val="000000"/>
                </a:solidFill>
                <a:latin typeface="+mn-lt"/>
              </a:rPr>
              <a:t>in der gymnasialen Oberstufe mit Blick auf die Aufgabenformate im Zentralabitur</a:t>
            </a:r>
          </a:p>
          <a:p>
            <a:pPr lvl="0" eaLnBrk="1" hangingPunct="1">
              <a:spcBef>
                <a:spcPts val="0"/>
              </a:spcBef>
              <a:defRPr/>
            </a:pPr>
            <a:endParaRPr lang="de-DE" sz="2000" b="1" dirty="0">
              <a:solidFill>
                <a:srgbClr val="000000"/>
              </a:solidFill>
              <a:latin typeface="+mn-lt"/>
            </a:endParaRPr>
          </a:p>
          <a:p>
            <a:pPr lvl="0" eaLnBrk="1" hangingPunct="1">
              <a:spcBef>
                <a:spcPts val="0"/>
              </a:spcBef>
              <a:defRPr/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hlinkClick r:id="rId2"/>
              </a:rPr>
              <a:t>www.standardsicherung.schulministerium.nrw.de/cms/zentralabitur-gost/uebersicht/ </a:t>
            </a:r>
            <a:r>
              <a:rPr lang="de-DE" altLang="de-DE" sz="2000" dirty="0" err="1">
                <a:solidFill>
                  <a:srgbClr val="000000"/>
                </a:solidFill>
                <a:latin typeface="+mn-lt"/>
                <a:hlinkClick r:id="rId2"/>
              </a:rPr>
              <a:t>uebersicht-abi-gost.php</a:t>
            </a:r>
            <a:endParaRPr lang="de-DE" altLang="de-DE" sz="2000" dirty="0">
              <a:solidFill>
                <a:srgbClr val="000000"/>
              </a:solidFill>
              <a:latin typeface="+mn-lt"/>
            </a:endParaRPr>
          </a:p>
          <a:p>
            <a:pPr lvl="0" eaLnBrk="1" hangingPunct="1">
              <a:spcBef>
                <a:spcPts val="0"/>
              </a:spcBef>
              <a:defRPr/>
            </a:pPr>
            <a:endParaRPr lang="de-DE" altLang="de-DE" sz="2000" b="1" dirty="0">
              <a:solidFill>
                <a:srgbClr val="000000"/>
              </a:solidFill>
              <a:latin typeface="+mn-lt"/>
            </a:endParaRPr>
          </a:p>
          <a:p>
            <a:pPr lvl="0" eaLnBrk="1" hangingPunct="1">
              <a:spcBef>
                <a:spcPts val="0"/>
              </a:spcBef>
              <a:defRPr/>
            </a:pPr>
            <a:r>
              <a:rPr lang="de-DE" altLang="de-DE" sz="2000" b="1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 </a:t>
            </a:r>
            <a:r>
              <a:rPr lang="de-DE" altLang="de-DE" sz="2000" b="1" dirty="0">
                <a:solidFill>
                  <a:srgbClr val="000000"/>
                </a:solidFill>
                <a:latin typeface="+mn-lt"/>
              </a:rPr>
              <a:t>Handreichung Hörverstehen</a:t>
            </a:r>
            <a:endParaRPr lang="de-DE" sz="2000" dirty="0">
              <a:solidFill>
                <a:srgbClr val="000000"/>
              </a:solidFill>
              <a:latin typeface="+mn-lt"/>
              <a:cs typeface="+mj-cs"/>
              <a:sym typeface="Arial Bold" charset="0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C1DAA2-B6D7-4165-AF7E-4E3DC1273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A20E2B-3E55-4345-8BC2-7C0F5B417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47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E36C5-1C75-43DC-83DE-9DCE4CEE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06" y="339756"/>
            <a:ext cx="9289033" cy="648000"/>
          </a:xfrm>
        </p:spPr>
        <p:txBody>
          <a:bodyPr>
            <a:normAutofit/>
          </a:bodyPr>
          <a:lstStyle/>
          <a:p>
            <a:r>
              <a:rPr lang="de-DE" sz="3600" dirty="0"/>
              <a:t>Implementationsveranstaltungen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9BFE36-4B70-4F9C-89E5-AEBA6A0AB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AEAE87-C031-4768-AE4A-20DD03405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A52EBEE-6F54-4DA5-9C2B-EF1D655F7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1" t="29431" r="12699" b="17825"/>
          <a:stretch/>
        </p:blipFill>
        <p:spPr bwMode="auto">
          <a:xfrm>
            <a:off x="1415480" y="1484784"/>
            <a:ext cx="7204000" cy="4045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989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F47C71-75AE-7748-A10B-DED036720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39A899-22BF-9F4A-AD48-F5A631D24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CD0D362-4612-4849-8A5D-E9D772E2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323" y="980728"/>
            <a:ext cx="7886700" cy="4608512"/>
          </a:xfrm>
        </p:spPr>
        <p:txBody>
          <a:bodyPr/>
          <a:lstStyle/>
          <a:p>
            <a:r>
              <a:rPr lang="de-DE" sz="4800" dirty="0"/>
              <a:t>Vielen Dank für Ihre Aufmerksamkeit!</a:t>
            </a:r>
            <a:br>
              <a:rPr lang="de-DE" sz="4800" dirty="0"/>
            </a:br>
            <a:br>
              <a:rPr lang="de-DE" sz="4800" dirty="0"/>
            </a:br>
            <a:r>
              <a:rPr lang="de-DE" sz="3600" b="1" dirty="0"/>
              <a:t>Kommen Sie gut nach Hause und bleiben Sie gesund!</a:t>
            </a:r>
            <a:br>
              <a:rPr lang="de-DE" sz="3600" i="1" dirty="0"/>
            </a:b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34939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E8F6B-7710-C84E-85C3-A6F8482E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16" y="784180"/>
            <a:ext cx="11212357" cy="648000"/>
          </a:xfrm>
        </p:spPr>
        <p:txBody>
          <a:bodyPr>
            <a:normAutofit fontScale="90000"/>
          </a:bodyPr>
          <a:lstStyle/>
          <a:p>
            <a:r>
              <a:rPr lang="de-DE" altLang="de-DE" sz="2900" b="1" dirty="0">
                <a:solidFill>
                  <a:srgbClr val="FF0000"/>
                </a:solidFill>
                <a:latin typeface="+mn-lt"/>
              </a:rPr>
              <a:t>Geplante Änderungen im Zentralabitur Französisch ab 2023</a:t>
            </a:r>
            <a:br>
              <a:rPr lang="de-DE" altLang="de-DE" sz="1800" b="1" dirty="0">
                <a:solidFill>
                  <a:srgbClr val="000000"/>
                </a:solidFill>
                <a:latin typeface="Calibri"/>
              </a:rPr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66124F-337B-5D4C-982D-AB183EEDB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FE47B6-3110-9D42-AD5B-0F6CF86DD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C560CCB-12E2-4CB2-9885-EF1E88F51A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8440" t="36873" r="6194" b="17822"/>
          <a:stretch/>
        </p:blipFill>
        <p:spPr bwMode="auto">
          <a:xfrm>
            <a:off x="1343472" y="1772816"/>
            <a:ext cx="9348445" cy="4319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63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2E89C-F5AA-491C-9215-7EBDED2E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06" y="404664"/>
            <a:ext cx="11256011" cy="648000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rgbClr val="FF0000"/>
                </a:solidFill>
                <a:latin typeface="+mn-lt"/>
              </a:rPr>
              <a:t>Zentralabitur Französisch 2023</a:t>
            </a:r>
            <a:endParaRPr lang="de-DE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8F407F-3D42-40A1-B858-0E45D91D5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41C702-8729-4238-80E2-BBB08B329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54CB8A3-AE91-432A-A0C8-8E287A18C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406" y="1340768"/>
            <a:ext cx="9889098" cy="4971104"/>
          </a:xfrm>
        </p:spPr>
        <p:txBody>
          <a:bodyPr>
            <a:normAutofit/>
          </a:bodyPr>
          <a:lstStyle/>
          <a:p>
            <a:pPr indent="-34290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Erhöhung der maximalen Textlänge für GK (f) und LK der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    </a:t>
            </a:r>
            <a:r>
              <a:rPr lang="de-DE" sz="2400" b="1" dirty="0">
                <a:solidFill>
                  <a:srgbClr val="000000"/>
                </a:solidFill>
              </a:rPr>
              <a:t>Mediationstexte</a:t>
            </a:r>
            <a:r>
              <a:rPr lang="de-DE" sz="2400" dirty="0">
                <a:solidFill>
                  <a:srgbClr val="000000"/>
                </a:solidFill>
              </a:rPr>
              <a:t> auf </a:t>
            </a:r>
            <a:r>
              <a:rPr lang="de-DE" sz="2400" b="1" dirty="0">
                <a:solidFill>
                  <a:srgbClr val="000000"/>
                </a:solidFill>
              </a:rPr>
              <a:t>650 Wörter   </a:t>
            </a:r>
            <a:r>
              <a:rPr lang="de-DE" sz="2400" dirty="0">
                <a:solidFill>
                  <a:srgbClr val="000000"/>
                </a:solidFill>
              </a:rPr>
              <a:t>(450-650 Wörter)</a:t>
            </a:r>
          </a:p>
          <a:p>
            <a:pPr fontAlgn="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400" b="0" i="0" u="none" strike="noStrike" dirty="0">
              <a:effectLst/>
            </a:endParaRPr>
          </a:p>
          <a:p>
            <a:pPr indent="-34290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Aufnahme </a:t>
            </a:r>
            <a:r>
              <a:rPr lang="de-DE" sz="2400" b="1" dirty="0">
                <a:solidFill>
                  <a:srgbClr val="000000"/>
                </a:solidFill>
              </a:rPr>
              <a:t>weiterer Operatoren</a:t>
            </a:r>
            <a:r>
              <a:rPr lang="de-DE" sz="2400" dirty="0">
                <a:solidFill>
                  <a:srgbClr val="000000"/>
                </a:solidFill>
              </a:rPr>
              <a:t> in  die </a:t>
            </a:r>
            <a:r>
              <a:rPr lang="de-DE" sz="2400" dirty="0" err="1">
                <a:solidFill>
                  <a:srgbClr val="000000"/>
                </a:solidFill>
              </a:rPr>
              <a:t>Operatorenliste</a:t>
            </a:r>
            <a:r>
              <a:rPr lang="de-DE" sz="2400" dirty="0">
                <a:solidFill>
                  <a:srgbClr val="000000"/>
                </a:solidFill>
              </a:rPr>
              <a:t>  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de-DE" sz="2400" dirty="0">
                <a:solidFill>
                  <a:srgbClr val="000000"/>
                </a:solidFill>
              </a:rPr>
              <a:t>     (</a:t>
            </a:r>
            <a:r>
              <a:rPr lang="de-DE" sz="2400" i="1" dirty="0" err="1">
                <a:solidFill>
                  <a:srgbClr val="000000"/>
                </a:solidFill>
              </a:rPr>
              <a:t>préciser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i="1" dirty="0" err="1">
                <a:solidFill>
                  <a:srgbClr val="000000"/>
                </a:solidFill>
              </a:rPr>
              <a:t>discuter</a:t>
            </a:r>
            <a:r>
              <a:rPr lang="de-DE" sz="2400" dirty="0">
                <a:solidFill>
                  <a:srgbClr val="000000"/>
                </a:solidFill>
              </a:rPr>
              <a:t>, </a:t>
            </a:r>
            <a:r>
              <a:rPr lang="de-DE" sz="2400" i="1" dirty="0" err="1">
                <a:solidFill>
                  <a:srgbClr val="000000"/>
                </a:solidFill>
              </a:rPr>
              <a:t>mettre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i="1" dirty="0">
                <a:solidFill>
                  <a:srgbClr val="000000"/>
                </a:solidFill>
              </a:rPr>
              <a:t>en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i="1" dirty="0" err="1">
                <a:solidFill>
                  <a:srgbClr val="000000"/>
                </a:solidFill>
              </a:rPr>
              <a:t>contraste</a:t>
            </a:r>
            <a:r>
              <a:rPr lang="de-DE" sz="2400" dirty="0">
                <a:solidFill>
                  <a:srgbClr val="000000"/>
                </a:solidFill>
              </a:rPr>
              <a:t>)</a:t>
            </a:r>
          </a:p>
          <a:p>
            <a:pPr marL="285750" indent="-45720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400" b="0" i="0" u="none" strike="noStrike" dirty="0">
              <a:effectLst/>
            </a:endParaRPr>
          </a:p>
          <a:p>
            <a:pPr indent="-34290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400" b="1" dirty="0">
                <a:solidFill>
                  <a:srgbClr val="000000"/>
                </a:solidFill>
              </a:rPr>
              <a:t>ggf. kein thematisches Dach </a:t>
            </a:r>
            <a:r>
              <a:rPr lang="de-DE" sz="2400" dirty="0">
                <a:solidFill>
                  <a:srgbClr val="000000"/>
                </a:solidFill>
              </a:rPr>
              <a:t>über den Aufgabenteilen A und B</a:t>
            </a:r>
          </a:p>
          <a:p>
            <a:pPr marL="285750" indent="-45720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400" b="0" i="0" u="none" strike="noStrike" dirty="0">
              <a:effectLst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 Teilaufgabe 3 mit Rückbezug zum Material </a:t>
            </a:r>
            <a:r>
              <a:rPr lang="de-DE" sz="2400" b="1" dirty="0">
                <a:solidFill>
                  <a:srgbClr val="000000"/>
                </a:solidFill>
              </a:rPr>
              <a:t>oder zu dessen Thema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400" b="0" i="0" u="none" strike="noStrike" dirty="0">
              <a:effectLst/>
            </a:endParaRPr>
          </a:p>
          <a:p>
            <a:pPr indent="-34290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400" b="1" dirty="0">
                <a:solidFill>
                  <a:srgbClr val="000000"/>
                </a:solidFill>
              </a:rPr>
              <a:t>Erhöhte</a:t>
            </a:r>
            <a:r>
              <a:rPr lang="de-DE" sz="2400" dirty="0">
                <a:solidFill>
                  <a:srgbClr val="000000"/>
                </a:solidFill>
              </a:rPr>
              <a:t> Entnahme aus dem Aufgabenpool IQB</a:t>
            </a:r>
            <a:endParaRPr lang="de-DE" sz="2400" b="0" i="0" u="none" strike="noStrike" dirty="0">
              <a:effectLst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25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90FFE-8E6E-4249-BEA5-84A6257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06" y="404664"/>
            <a:ext cx="11282165" cy="648000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rgbClr val="FF0000"/>
                </a:solidFill>
                <a:latin typeface="+mn-lt"/>
              </a:rPr>
              <a:t>Zentralabitur Französisch 2023</a:t>
            </a:r>
            <a:endParaRPr lang="de-DE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58A045-D340-4F79-930D-62EF8CDBB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DDD31C-55C9-4FE8-A963-C00622446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269EF2F-5902-48BD-BF70-98CC8B876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406" y="1340768"/>
            <a:ext cx="10609178" cy="4351338"/>
          </a:xfrm>
        </p:spPr>
        <p:txBody>
          <a:bodyPr>
            <a:normAutofit/>
          </a:bodyPr>
          <a:lstStyle/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0000"/>
                </a:solidFill>
              </a:rPr>
              <a:t>Arbeitszeiten</a:t>
            </a:r>
            <a:r>
              <a:rPr lang="de-DE" sz="2800" dirty="0">
                <a:solidFill>
                  <a:srgbClr val="000000"/>
                </a:solidFill>
              </a:rPr>
              <a:t> (einschließlich Auswahlzeit, freie Zeiteinteilung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de-DE" sz="2800" dirty="0">
                <a:solidFill>
                  <a:srgbClr val="000000"/>
                </a:solidFill>
              </a:rPr>
              <a:t>    von Schreiben und Sprachmittlung)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de-DE" sz="2800" dirty="0">
              <a:solidFill>
                <a:srgbClr val="0000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srgbClr val="000000"/>
                </a:solidFill>
              </a:rPr>
              <a:t>      Gesamt (LK)           300‘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srgbClr val="000000"/>
                </a:solidFill>
              </a:rPr>
              <a:t>      Gesamt (GK)          270‘    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srgbClr val="000000"/>
                </a:solidFill>
              </a:rPr>
              <a:t>   </a:t>
            </a:r>
          </a:p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dirty="0">
                <a:solidFill>
                  <a:srgbClr val="000000"/>
                </a:solidFill>
              </a:rPr>
              <a:t>Auswahl Schreibaufgabe +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dirty="0">
                <a:solidFill>
                  <a:srgbClr val="000000"/>
                </a:solidFill>
              </a:rPr>
              <a:t>Sprachmittlungsaufgabe</a:t>
            </a:r>
            <a:br>
              <a:rPr lang="de-DE" sz="2800" dirty="0">
                <a:solidFill>
                  <a:srgbClr val="000000"/>
                </a:solidFill>
              </a:rPr>
            </a:br>
            <a:r>
              <a:rPr lang="de-DE" sz="2800" dirty="0">
                <a:solidFill>
                  <a:srgbClr val="000000"/>
                </a:solidFill>
              </a:rPr>
              <a:t>   (Wie bisher!)</a:t>
            </a:r>
          </a:p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800" dirty="0">
              <a:solidFill>
                <a:srgbClr val="00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22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95E5A3-6ED0-4F40-83CE-B6E2165E8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7B18EB-8850-49FE-8DB6-6057C71DC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E60194D-0D72-4693-B3E0-DDBC707B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06" y="404664"/>
            <a:ext cx="11288877" cy="648000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rgbClr val="FF0000"/>
                </a:solidFill>
                <a:latin typeface="+mn-lt"/>
              </a:rPr>
              <a:t>Zentralabitur Französisch 2024</a:t>
            </a:r>
            <a:endParaRPr lang="de-DE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CDA47BE-2566-4D21-BDA8-A6FA20730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340768"/>
            <a:ext cx="10081120" cy="4351338"/>
          </a:xfrm>
        </p:spPr>
        <p:txBody>
          <a:bodyPr>
            <a:normAutofit fontScale="85000" lnSpcReduction="10000"/>
          </a:bodyPr>
          <a:lstStyle/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3100" b="1" dirty="0">
                <a:solidFill>
                  <a:srgbClr val="000000"/>
                </a:solidFill>
              </a:rPr>
              <a:t>Arbeitszeiten</a:t>
            </a:r>
            <a:r>
              <a:rPr lang="de-DE" sz="3100" dirty="0">
                <a:solidFill>
                  <a:srgbClr val="000000"/>
                </a:solidFill>
              </a:rPr>
              <a:t> (einschließlich Auswahlzeit, freie Zeiteinteilung von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de-DE" sz="3100" dirty="0">
                <a:solidFill>
                  <a:srgbClr val="000000"/>
                </a:solidFill>
              </a:rPr>
              <a:t>    Schreiben und Sprachmittlung)</a:t>
            </a:r>
          </a:p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800" dirty="0">
              <a:solidFill>
                <a:srgbClr val="0000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b="1" u="sng" dirty="0">
                <a:solidFill>
                  <a:srgbClr val="000000"/>
                </a:solidFill>
              </a:rPr>
              <a:t>Kompetenzbereich       Zeit     Gewichtung         Länge (Gesamt)</a:t>
            </a:r>
          </a:p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800" dirty="0">
              <a:solidFill>
                <a:srgbClr val="0000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srgbClr val="000000"/>
                </a:solidFill>
              </a:rPr>
              <a:t>      Schreiben (LK)           225‘        (70 %)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srgbClr val="000000"/>
                </a:solidFill>
              </a:rPr>
              <a:t>      Schreiben (GK)          195‘        (70 %)</a:t>
            </a:r>
          </a:p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800" dirty="0">
              <a:solidFill>
                <a:srgbClr val="0000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srgbClr val="000000"/>
                </a:solidFill>
              </a:rPr>
              <a:t>      Sprachmittlung            60‘        (30 %)           </a:t>
            </a:r>
            <a:r>
              <a:rPr lang="de-DE" sz="2800" b="1" dirty="0">
                <a:solidFill>
                  <a:srgbClr val="000000"/>
                </a:solidFill>
              </a:rPr>
              <a:t>285‘ (LK) / 255‘ (GK)</a:t>
            </a:r>
          </a:p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800" dirty="0">
              <a:solidFill>
                <a:srgbClr val="000000"/>
              </a:solidFill>
            </a:endParaRPr>
          </a:p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dirty="0">
                <a:solidFill>
                  <a:srgbClr val="000000"/>
                </a:solidFill>
              </a:rPr>
              <a:t>Auswahl Schreibaufgabe </a:t>
            </a:r>
          </a:p>
          <a:p>
            <a:pPr marL="0" indent="0" fontAlgn="t">
              <a:spcBef>
                <a:spcPts val="0"/>
              </a:spcBef>
              <a:buNone/>
            </a:pPr>
            <a:endParaRPr lang="de-DE" sz="2800" dirty="0">
              <a:solidFill>
                <a:srgbClr val="000000"/>
              </a:solidFill>
            </a:endParaRPr>
          </a:p>
          <a:p>
            <a:pPr indent="-34290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0000"/>
                </a:solidFill>
              </a:rPr>
              <a:t>Einheitliche Sprachmittlungsaufgabe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23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6CFD6F-A24D-4FF2-8684-A3A95C505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11CB7E-C55E-474C-9513-8156A5AE3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7A3D80F-87FF-4803-8715-82EBFEC4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06" y="332656"/>
            <a:ext cx="11275661" cy="648000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rgbClr val="FF0000"/>
                </a:solidFill>
                <a:latin typeface="+mn-lt"/>
              </a:rPr>
              <a:t>Zentralabitur Französisch 2025</a:t>
            </a:r>
            <a:endParaRPr lang="de-DE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4119F85-4D80-40D3-B915-943269CCA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406" y="1340768"/>
            <a:ext cx="9097010" cy="5256584"/>
          </a:xfrm>
        </p:spPr>
        <p:txBody>
          <a:bodyPr>
            <a:normAutofit fontScale="77500" lnSpcReduction="20000"/>
          </a:bodyPr>
          <a:lstStyle/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0000"/>
                </a:solidFill>
              </a:rPr>
              <a:t>Arbeitszeiten</a:t>
            </a:r>
            <a:r>
              <a:rPr lang="de-DE" sz="2800" dirty="0">
                <a:solidFill>
                  <a:srgbClr val="000000"/>
                </a:solidFill>
              </a:rPr>
              <a:t> (einschließlich Auswahlzeit, freie Zeiteinteilung nur von Schreiben und Sprachmittlung)</a:t>
            </a:r>
          </a:p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800" dirty="0">
              <a:solidFill>
                <a:srgbClr val="0000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u="sng" dirty="0">
                <a:solidFill>
                  <a:srgbClr val="000000"/>
                </a:solidFill>
              </a:rPr>
              <a:t>Kompetenzbereich       Zeit     Gewichtung         Länge (Gesamt)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srgbClr val="000000"/>
                </a:solidFill>
              </a:rPr>
              <a:t>     </a:t>
            </a:r>
            <a:br>
              <a:rPr lang="de-DE" sz="2800" dirty="0">
                <a:solidFill>
                  <a:srgbClr val="000000"/>
                </a:solidFill>
              </a:rPr>
            </a:br>
            <a:r>
              <a:rPr lang="de-DE" sz="2800" dirty="0">
                <a:solidFill>
                  <a:srgbClr val="000000"/>
                </a:solidFill>
              </a:rPr>
              <a:t>     Schreiben (LK)           225‘        (55 %)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srgbClr val="000000"/>
                </a:solidFill>
              </a:rPr>
              <a:t>     Schreiben (GK)          195‘        (55 %)</a:t>
            </a:r>
          </a:p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800" dirty="0">
              <a:solidFill>
                <a:srgbClr val="0000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srgbClr val="000000"/>
                </a:solidFill>
              </a:rPr>
              <a:t>     Sprachmittlung            60‘        (25 %)</a:t>
            </a:r>
          </a:p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800" dirty="0">
              <a:solidFill>
                <a:srgbClr val="0000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b="1" dirty="0">
                <a:solidFill>
                  <a:srgbClr val="000000"/>
                </a:solidFill>
              </a:rPr>
              <a:t>     Hörverstehen             30‘        (20 %)          315‘ (LK) / 285‘ (GK)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de-DE" sz="2800" b="1" dirty="0">
              <a:solidFill>
                <a:srgbClr val="000000"/>
              </a:solidFill>
            </a:endParaRPr>
          </a:p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dirty="0">
                <a:solidFill>
                  <a:srgbClr val="000000"/>
                </a:solidFill>
              </a:rPr>
              <a:t>Auswahl Schreibaufgabe </a:t>
            </a:r>
          </a:p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800" dirty="0">
              <a:solidFill>
                <a:srgbClr val="000000"/>
              </a:solidFill>
            </a:endParaRPr>
          </a:p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0000"/>
                </a:solidFill>
              </a:rPr>
              <a:t>Einheitliche Sprachmittlungsaufgabe</a:t>
            </a:r>
          </a:p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800" b="1" dirty="0">
              <a:solidFill>
                <a:srgbClr val="000000"/>
              </a:solidFill>
            </a:endParaRPr>
          </a:p>
          <a:p>
            <a:pPr indent="-342900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b="1" dirty="0">
                <a:solidFill>
                  <a:srgbClr val="000000"/>
                </a:solidFill>
              </a:rPr>
              <a:t>Einheitliche </a:t>
            </a:r>
            <a:r>
              <a:rPr lang="de-DE" sz="2800" b="1" dirty="0" err="1">
                <a:solidFill>
                  <a:srgbClr val="000000"/>
                </a:solidFill>
              </a:rPr>
              <a:t>Hörverstehensaufgabe</a:t>
            </a:r>
            <a:endParaRPr lang="de-DE" sz="2800" b="1" dirty="0">
              <a:solidFill>
                <a:srgbClr val="00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31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AA99C-3F1A-46AE-B1DC-E45C739E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06" y="332728"/>
            <a:ext cx="11376025" cy="648000"/>
          </a:xfrm>
        </p:spPr>
        <p:txBody>
          <a:bodyPr>
            <a:normAutofit/>
          </a:bodyPr>
          <a:lstStyle/>
          <a:p>
            <a:r>
              <a:rPr lang="de-DE" sz="2600" dirty="0"/>
              <a:t>Zusammenfassung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9A2E61-9275-4BF8-9E81-BFD8F58F4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E96758-9D3B-4BDB-88B8-569014BE0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5C54C3E-2B86-44D8-9BA4-1FE060E0BA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6975" t="21329" r="10715" b="13360"/>
          <a:stretch/>
        </p:blipFill>
        <p:spPr bwMode="auto">
          <a:xfrm>
            <a:off x="551516" y="980728"/>
            <a:ext cx="8849438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58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5E091-5713-4B3C-A3EC-0DE43D30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16" y="332656"/>
            <a:ext cx="11376025" cy="648000"/>
          </a:xfrm>
        </p:spPr>
        <p:txBody>
          <a:bodyPr>
            <a:normAutofit/>
          </a:bodyPr>
          <a:lstStyle/>
          <a:p>
            <a:r>
              <a:rPr lang="de-DE" sz="3300" b="1" dirty="0">
                <a:solidFill>
                  <a:srgbClr val="FF0000"/>
                </a:solidFill>
              </a:rPr>
              <a:t>Klausurteil A: Schreiben (ab jetzt)</a:t>
            </a:r>
            <a:endParaRPr lang="de-DE" sz="33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8F5A99-F60F-4DE8-BD15-283A59D97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515" y="1628800"/>
            <a:ext cx="11230169" cy="3888063"/>
          </a:xfrm>
        </p:spPr>
        <p:txBody>
          <a:bodyPr/>
          <a:lstStyle/>
          <a:p>
            <a:r>
              <a:rPr lang="de-DE" sz="2400" dirty="0">
                <a:latin typeface="+mn-lt"/>
              </a:rPr>
              <a:t>Möglichkeit weiterer Schreibimpulse durch zusätzliches Material auch in</a:t>
            </a:r>
          </a:p>
          <a:p>
            <a:r>
              <a:rPr lang="de-DE" sz="2400" dirty="0">
                <a:latin typeface="+mn-lt"/>
              </a:rPr>
              <a:t>Teilaufgabe 3 (z.B. Fotos, Karikaturen, Statistiken, Zitate)</a:t>
            </a:r>
          </a:p>
          <a:p>
            <a:endParaRPr lang="de-DE" sz="2400" dirty="0">
              <a:latin typeface="+mn-lt"/>
            </a:endParaRPr>
          </a:p>
          <a:p>
            <a:r>
              <a:rPr lang="de-DE" sz="2400" dirty="0">
                <a:latin typeface="+mn-lt"/>
              </a:rPr>
              <a:t>Beispiel:</a:t>
            </a:r>
          </a:p>
          <a:p>
            <a:endParaRPr lang="de-DE" sz="2400" dirty="0">
              <a:latin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 Les voyages sont nécessaires à la jeunesse pour apprendre à vivre dans le monde. »</a:t>
            </a:r>
            <a:r>
              <a:rPr lang="de-DE" sz="2400" b="1" i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i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(Antoine Furetière)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Commentez cette affirmation d’Antoine Furetière.</a:t>
            </a:r>
            <a:endParaRPr lang="de-DE" sz="2400" b="1" i="1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52B117-A9C0-436F-88E2-89F35E07F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B25941-4BFA-4AAC-825F-537705EEE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3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83EA2-D714-489F-8026-524971EC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00" y="313726"/>
            <a:ext cx="11376025" cy="648000"/>
          </a:xfrm>
        </p:spPr>
        <p:txBody>
          <a:bodyPr>
            <a:normAutofit/>
          </a:bodyPr>
          <a:lstStyle/>
          <a:p>
            <a:r>
              <a:rPr lang="de-DE" sz="3300" b="1" dirty="0">
                <a:solidFill>
                  <a:srgbClr val="FF0000"/>
                </a:solidFill>
                <a:latin typeface="+mn-lt"/>
              </a:rPr>
              <a:t>Ausblick auf thematische Vorgaben </a:t>
            </a:r>
            <a:endParaRPr lang="de-DE" sz="3300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27D8E0-189C-4387-8C92-663CE1935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699" y="1052664"/>
            <a:ext cx="11229985" cy="3744487"/>
          </a:xfrm>
        </p:spPr>
        <p:txBody>
          <a:bodyPr/>
          <a:lstStyle/>
          <a:p>
            <a:r>
              <a:rPr lang="de-DE" sz="2200" dirty="0"/>
              <a:t>Bundeseinheitliche Vereinbarung von 4 Themenfeldern je Prüfungsjahr, Gültigkeitsdauer der Themenfelder: 6 Jahre, Austausch von zwei Themenfeldern alle 3 Jahre. </a:t>
            </a:r>
          </a:p>
          <a:p>
            <a:endParaRPr lang="de-DE" sz="1000" dirty="0"/>
          </a:p>
          <a:p>
            <a:r>
              <a:rPr lang="de-DE" dirty="0">
                <a:sym typeface="Wingdings" panose="05000000000000000000" pitchFamily="2" charset="2"/>
              </a:rPr>
              <a:t> </a:t>
            </a:r>
            <a:r>
              <a:rPr lang="de-DE" dirty="0"/>
              <a:t>Festlegung von vier Themen </a:t>
            </a:r>
          </a:p>
          <a:p>
            <a:r>
              <a:rPr lang="de-DE" dirty="0">
                <a:sym typeface="Wingdings" panose="05000000000000000000" pitchFamily="2" charset="2"/>
              </a:rPr>
              <a:t> </a:t>
            </a:r>
            <a:r>
              <a:rPr lang="de-DE" dirty="0"/>
              <a:t>6 Jahre Laufzeit eines Themas </a:t>
            </a:r>
          </a:p>
          <a:p>
            <a:r>
              <a:rPr lang="de-DE" dirty="0">
                <a:sym typeface="Wingdings" panose="05000000000000000000" pitchFamily="2" charset="2"/>
              </a:rPr>
              <a:t> </a:t>
            </a:r>
            <a:r>
              <a:rPr lang="de-DE" dirty="0"/>
              <a:t>Wechsel von zwei Themen alle 3 Jahre</a:t>
            </a:r>
          </a:p>
          <a:p>
            <a:r>
              <a:rPr lang="de-DE" dirty="0">
                <a:sym typeface="Wingdings" panose="05000000000000000000" pitchFamily="2" charset="2"/>
              </a:rPr>
              <a:t> </a:t>
            </a:r>
            <a:r>
              <a:rPr lang="de-DE" dirty="0"/>
              <a:t>Beginn des zweiten Durchgangs nach Ablauf von 9 Jahren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68EFB9-E493-4D40-B998-606631CEF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29C360-D684-4269-A054-7FA7D0C6D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EC2D8E-DF38-4287-A913-C00BC947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8" t="32950" b="-1"/>
          <a:stretch/>
        </p:blipFill>
        <p:spPr>
          <a:xfrm>
            <a:off x="569521" y="3257125"/>
            <a:ext cx="9079052" cy="30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3418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BR-D Farben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99D9F9"/>
      </a:accent1>
      <a:accent2>
        <a:srgbClr val="C2D64A"/>
      </a:accent2>
      <a:accent3>
        <a:srgbClr val="89878D"/>
      </a:accent3>
      <a:accent4>
        <a:srgbClr val="BEBEBE"/>
      </a:accent4>
      <a:accent5>
        <a:srgbClr val="D2D7BB"/>
      </a:accent5>
      <a:accent6>
        <a:srgbClr val="3494BA"/>
      </a:accent6>
      <a:hlink>
        <a:srgbClr val="00B0F0"/>
      </a:hlink>
      <a:folHlink>
        <a:srgbClr val="7030A0"/>
      </a:folHlink>
    </a:clrScheme>
    <a:fontScheme name="Standarddesign">
      <a:majorFont>
        <a:latin typeface="Arial-BoldM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511</Words>
  <Application>Microsoft Office PowerPoint</Application>
  <PresentationFormat>Breitbild</PresentationFormat>
  <Paragraphs>102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Arial-BoldMT</vt:lpstr>
      <vt:lpstr>Calibri</vt:lpstr>
      <vt:lpstr>Wingdings</vt:lpstr>
      <vt:lpstr>Standarddesign</vt:lpstr>
      <vt:lpstr>Dienstbesprechung Fachaufsicht Französisch  Änderungen im Zentralabitur Französisch ab 2023 (Winter 2021/2022)  </vt:lpstr>
      <vt:lpstr>Geplante Änderungen im Zentralabitur Französisch ab 2023 </vt:lpstr>
      <vt:lpstr>Zentralabitur Französisch 2023</vt:lpstr>
      <vt:lpstr>Zentralabitur Französisch 2023</vt:lpstr>
      <vt:lpstr>Zentralabitur Französisch 2024</vt:lpstr>
      <vt:lpstr>Zentralabitur Französisch 2025</vt:lpstr>
      <vt:lpstr>Zusammenfassung</vt:lpstr>
      <vt:lpstr>Klausurteil A: Schreiben (ab jetzt)</vt:lpstr>
      <vt:lpstr>Ausblick auf thematische Vorgaben </vt:lpstr>
      <vt:lpstr>Unterstützungsmaterialien</vt:lpstr>
      <vt:lpstr>Implementationsveranstaltungen</vt:lpstr>
      <vt:lpstr>Vielen Dank für Ihre Aufmerksamkeit!  Kommen Sie gut nach Hause und bleiben Sie gesund!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Powerpointvorlage_BRD-16/9</dc:title>
  <dc:creator>Grafikzentrum © BRD</dc:creator>
  <cp:lastModifiedBy>Katrin Woestmeyer</cp:lastModifiedBy>
  <cp:revision>97</cp:revision>
  <dcterms:created xsi:type="dcterms:W3CDTF">2007-05-30T20:34:34Z</dcterms:created>
  <dcterms:modified xsi:type="dcterms:W3CDTF">2021-11-18T12:44:49Z</dcterms:modified>
</cp:coreProperties>
</file>