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8" r:id="rId2"/>
    <p:sldId id="262" r:id="rId3"/>
    <p:sldId id="263" r:id="rId4"/>
    <p:sldId id="259" r:id="rId5"/>
    <p:sldId id="260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7" r:id="rId16"/>
    <p:sldId id="278" r:id="rId17"/>
    <p:sldId id="275" r:id="rId18"/>
    <p:sldId id="279" r:id="rId19"/>
    <p:sldId id="282" r:id="rId20"/>
    <p:sldId id="281" r:id="rId21"/>
    <p:sldId id="283" r:id="rId22"/>
    <p:sldId id="284" r:id="rId23"/>
    <p:sldId id="286" r:id="rId24"/>
    <p:sldId id="285" r:id="rId25"/>
    <p:sldId id="287" r:id="rId26"/>
    <p:sldId id="264" r:id="rId27"/>
  </p:sldIdLst>
  <p:sldSz cx="12192000" cy="6858000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 userDrawn="1">
          <p15:clr>
            <a:srgbClr val="A4A3A4"/>
          </p15:clr>
        </p15:guide>
        <p15:guide id="2" orient="horz" pos="4065" userDrawn="1">
          <p15:clr>
            <a:srgbClr val="A4A3A4"/>
          </p15:clr>
        </p15:guide>
        <p15:guide id="3" orient="horz" pos="799" userDrawn="1">
          <p15:clr>
            <a:srgbClr val="A4A3A4"/>
          </p15:clr>
        </p15:guide>
        <p15:guide id="4" orient="horz" pos="2251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257" userDrawn="1">
          <p15:clr>
            <a:srgbClr val="A4A3A4"/>
          </p15:clr>
        </p15:guide>
        <p15:guide id="7" pos="74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00AFE7"/>
    <a:srgbClr val="FF9999"/>
    <a:srgbClr val="00B6C2"/>
    <a:srgbClr val="00A987"/>
    <a:srgbClr val="187067"/>
    <a:srgbClr val="BECF00"/>
    <a:srgbClr val="EFF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8" autoAdjust="0"/>
    <p:restoredTop sz="94674" autoAdjust="0"/>
  </p:normalViewPr>
  <p:slideViewPr>
    <p:cSldViewPr>
      <p:cViewPr varScale="1">
        <p:scale>
          <a:sx n="94" d="100"/>
          <a:sy n="94" d="100"/>
        </p:scale>
        <p:origin x="172" y="72"/>
      </p:cViewPr>
      <p:guideLst>
        <p:guide orient="horz" pos="255"/>
        <p:guide orient="horz" pos="4065"/>
        <p:guide orient="horz" pos="799"/>
        <p:guide orient="horz" pos="2251"/>
        <p:guide orient="horz" pos="2160"/>
        <p:guide pos="257"/>
        <p:guide pos="74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50618191-A39D-8A4C-83AD-41B4FAFFC9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0EF8FBD-DCD6-E243-B246-FB16F3F32F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228E4-6A96-6B4A-AE8E-AD87CFB8BE80}" type="datetimeFigureOut">
              <a:rPr lang="de-DE" smtClean="0"/>
              <a:t>18.11.2021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6B9CC0E-5BE4-4941-8570-3F7F3F4CF2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21C1F5D-FE4B-3041-84C4-343A9A6336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5347A-0560-2D49-815F-44089C53601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2241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178303-984B-4CDF-976F-BC5999EB2329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2429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78303-984B-4CDF-976F-BC5999EB2329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819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ildplatzhalter 28">
            <a:extLst>
              <a:ext uri="{FF2B5EF4-FFF2-40B4-BE49-F238E27FC236}">
                <a16:creationId xmlns:a16="http://schemas.microsoft.com/office/drawing/2014/main" id="{CBCAD954-29CA-8E4F-AC0E-4E38E9C358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268414"/>
            <a:ext cx="1219200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8447963B-C185-6049-9AD4-8F2A4A7A33B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9416" y="6524748"/>
            <a:ext cx="2783416" cy="33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0" i="0" baseline="0"/>
            </a:lvl1pPr>
          </a:lstStyle>
          <a:p>
            <a:r>
              <a:rPr lang="de-DE" dirty="0"/>
              <a:t>Düsseldorf, </a:t>
            </a:r>
            <a:fld id="{6F035134-2EC5-D345-A42D-53D982D02DBC}" type="datetime4">
              <a:rPr lang="de-DE" smtClean="0"/>
              <a:pPr/>
              <a:t>18. November 2021</a:t>
            </a:fld>
            <a:endParaRPr lang="de-DE" dirty="0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2AB0A9F8-53C6-9C4D-9A13-812A56AF422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9627" y="6524748"/>
            <a:ext cx="383779" cy="34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46DDF9AE-9AF3-49DF-8E53-FD59C28FFFFB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F882A872-C8D0-B048-973A-F716B7D36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627" y="3582808"/>
            <a:ext cx="11424386" cy="2006432"/>
          </a:xfrm>
          <a:prstGeom prst="rect">
            <a:avLst/>
          </a:prstGeom>
        </p:spPr>
        <p:txBody>
          <a:bodyPr lIns="0"/>
          <a:lstStyle/>
          <a:p>
            <a:r>
              <a:rPr lang="de-DE" dirty="0"/>
              <a:t>Mastertitelformat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BFCB40A-24F6-4B4E-8896-0F4C8874F5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4" r="459" b="31855"/>
          <a:stretch/>
        </p:blipFill>
        <p:spPr>
          <a:xfrm>
            <a:off x="1" y="5589240"/>
            <a:ext cx="12192000" cy="1271161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42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mit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713EA3F-EBC6-824B-A18F-568E8FBEE4D9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405660" y="1412776"/>
            <a:ext cx="11376025" cy="648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1800" baseline="0">
                <a:solidFill>
                  <a:srgbClr val="E2001A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8380EA08-7DB1-ED47-B810-4FAA72466B5B}"/>
              </a:ext>
            </a:extLst>
          </p:cNvPr>
          <p:cNvSpPr>
            <a:spLocks noGrp="1" noChangeAspect="1"/>
          </p:cNvSpPr>
          <p:nvPr>
            <p:ph sz="half" idx="1" hasCustomPrompt="1"/>
          </p:nvPr>
        </p:nvSpPr>
        <p:spPr>
          <a:xfrm>
            <a:off x="405661" y="2204864"/>
            <a:ext cx="11376024" cy="3311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aseline="0">
                <a:latin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Inhalt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371797F-F0C9-A940-8458-3838DF2EB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4" r="459" b="31855"/>
          <a:stretch/>
        </p:blipFill>
        <p:spPr>
          <a:xfrm>
            <a:off x="1" y="5589240"/>
            <a:ext cx="12192000" cy="1271161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544405AA-EE5F-B44F-B706-3F9A0C1755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9416" y="6524748"/>
            <a:ext cx="2783416" cy="33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0" i="0" baseline="0"/>
            </a:lvl1pPr>
          </a:lstStyle>
          <a:p>
            <a:r>
              <a:rPr lang="de-DE" dirty="0"/>
              <a:t>Düsseldorf, </a:t>
            </a:r>
            <a:fld id="{6F035134-2EC5-D345-A42D-53D982D02DBC}" type="datetime4">
              <a:rPr lang="de-DE" smtClean="0"/>
              <a:pPr/>
              <a:t>18. November 2021</a:t>
            </a:fld>
            <a:endParaRPr lang="de-DE" dirty="0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9F61EB39-A9D6-094E-A386-26524FB1A8B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9627" y="6524748"/>
            <a:ext cx="383779" cy="34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46DDF9AE-9AF3-49DF-8E53-FD59C28FFFFB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40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mit zwei Inh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713EA3F-EBC6-824B-A18F-568E8FBEE4D9}"/>
              </a:ext>
            </a:extLst>
          </p:cNvPr>
          <p:cNvSpPr>
            <a:spLocks noGrp="1" noChangeAspect="1"/>
          </p:cNvSpPr>
          <p:nvPr>
            <p:ph type="title" hasCustomPrompt="1"/>
          </p:nvPr>
        </p:nvSpPr>
        <p:spPr>
          <a:xfrm>
            <a:off x="405660" y="1412776"/>
            <a:ext cx="11376025" cy="648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>
              <a:defRPr sz="1800" baseline="0">
                <a:solidFill>
                  <a:srgbClr val="E2001A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8380EA08-7DB1-ED47-B810-4FAA72466B5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5661" y="2204864"/>
            <a:ext cx="5400000" cy="396044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aseline="0">
                <a:latin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Inhalt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27B787BE-3380-2340-B577-82B61BAA37D9}"/>
              </a:ext>
            </a:extLst>
          </p:cNvPr>
          <p:cNvSpPr>
            <a:spLocks noGrp="1" noChangeAspect="1"/>
          </p:cNvSpPr>
          <p:nvPr>
            <p:ph sz="half" idx="10" hasCustomPrompt="1"/>
          </p:nvPr>
        </p:nvSpPr>
        <p:spPr>
          <a:xfrm>
            <a:off x="6381685" y="2204864"/>
            <a:ext cx="5400000" cy="31683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aseline="0">
                <a:latin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Inhalt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9061D7BF-3590-A142-AA18-8ACDE065CA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4" r="459" b="31855"/>
          <a:stretch/>
        </p:blipFill>
        <p:spPr>
          <a:xfrm>
            <a:off x="1" y="5589240"/>
            <a:ext cx="12192000" cy="1271161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544405AA-EE5F-B44F-B706-3F9A0C1755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9416" y="6524748"/>
            <a:ext cx="2783416" cy="33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0" i="0" baseline="0"/>
            </a:lvl1pPr>
          </a:lstStyle>
          <a:p>
            <a:r>
              <a:rPr lang="de-DE" dirty="0"/>
              <a:t>Düsseldorf, </a:t>
            </a:r>
            <a:fld id="{6F035134-2EC5-D345-A42D-53D982D02DBC}" type="datetime4">
              <a:rPr lang="de-DE" smtClean="0"/>
              <a:pPr/>
              <a:t>18. November 2021</a:t>
            </a:fld>
            <a:endParaRPr lang="de-DE" dirty="0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9F61EB39-A9D6-094E-A386-26524FB1A8B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9627" y="6524748"/>
            <a:ext cx="383779" cy="34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46DDF9AE-9AF3-49DF-8E53-FD59C28FFFFB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4197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0DA40A4C-BD14-8E40-A2F8-E802831629C5}"/>
              </a:ext>
            </a:extLst>
          </p:cNvPr>
          <p:cNvSpPr>
            <a:spLocks noGrp="1" noChangeAspect="1"/>
          </p:cNvSpPr>
          <p:nvPr>
            <p:ph sz="half" idx="1" hasCustomPrompt="1"/>
          </p:nvPr>
        </p:nvSpPr>
        <p:spPr>
          <a:xfrm>
            <a:off x="405661" y="1412776"/>
            <a:ext cx="11376024" cy="41044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aseline="0">
                <a:latin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Inhalt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2BBD29E-E635-A347-AC10-D0E61C09C2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4" r="459" b="31855"/>
          <a:stretch/>
        </p:blipFill>
        <p:spPr>
          <a:xfrm>
            <a:off x="1" y="5589240"/>
            <a:ext cx="12192000" cy="1271161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F563D218-6719-3347-8A69-194199B4D53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9416" y="6524748"/>
            <a:ext cx="2783416" cy="33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0" i="0" baseline="0"/>
            </a:lvl1pPr>
          </a:lstStyle>
          <a:p>
            <a:r>
              <a:rPr lang="de-DE" dirty="0"/>
              <a:t>Düsseldorf, </a:t>
            </a:r>
            <a:fld id="{6F035134-2EC5-D345-A42D-53D982D02DBC}" type="datetime4">
              <a:rPr lang="de-DE" smtClean="0"/>
              <a:pPr/>
              <a:t>18. November 2021</a:t>
            </a:fld>
            <a:endParaRPr lang="de-DE" dirty="0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400A71A-06C8-E24E-B332-D8C1947837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9627" y="6524748"/>
            <a:ext cx="383779" cy="34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46DDF9AE-9AF3-49DF-8E53-FD59C28FFFFB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8178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ganz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0DA40A4C-BD14-8E40-A2F8-E802831629C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0" y="1268414"/>
            <a:ext cx="12192000" cy="5589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Ins="0" bIns="0">
            <a:normAutofit/>
          </a:bodyPr>
          <a:lstStyle>
            <a:lvl1pPr marL="0" indent="0">
              <a:buNone/>
              <a:defRPr sz="1800" baseline="0">
                <a:latin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Inhalt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685A53D-B64C-674A-A9ED-F53601B719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9416" y="6524748"/>
            <a:ext cx="2783416" cy="33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0" i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Düsseldorf, </a:t>
            </a:r>
            <a:fld id="{6F035134-2EC5-D345-A42D-53D982D02DBC}" type="datetime4">
              <a:rPr lang="de-DE" smtClean="0"/>
              <a:pPr/>
              <a:t>18. November 2021</a:t>
            </a:fld>
            <a:endParaRPr lang="de-DE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F8BA74B-1009-8B4D-BAC0-7F191A36A4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9627" y="6524748"/>
            <a:ext cx="383779" cy="34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46DDF9AE-9AF3-49DF-8E53-FD59C28FFFF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5124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übersicht ode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01A85CB9-7499-7444-A482-E871C227E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0323" y="2852936"/>
            <a:ext cx="7886700" cy="1325563"/>
          </a:xfrm>
          <a:prstGeom prst="rect">
            <a:avLst/>
          </a:prstGeom>
        </p:spPr>
        <p:txBody>
          <a:bodyPr anchor="ctr" anchorCtr="0"/>
          <a:lstStyle>
            <a:lvl1pPr algn="ctr">
              <a:defRPr>
                <a:solidFill>
                  <a:srgbClr val="EB2220"/>
                </a:solidFill>
              </a:defRPr>
            </a:lvl1pPr>
          </a:lstStyle>
          <a:p>
            <a:r>
              <a:rPr lang="de-DE" dirty="0"/>
              <a:t>Kapitelüberschrift oder Zitat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ECFF666-B24D-894E-AD62-8991B3DD9F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4" r="459" b="31855"/>
          <a:stretch/>
        </p:blipFill>
        <p:spPr>
          <a:xfrm>
            <a:off x="1" y="5589240"/>
            <a:ext cx="12192000" cy="1271161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F563D218-6719-3347-8A69-194199B4D53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9416" y="6524748"/>
            <a:ext cx="2783416" cy="33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0" i="0" baseline="0"/>
            </a:lvl1pPr>
          </a:lstStyle>
          <a:p>
            <a:r>
              <a:rPr lang="de-DE" dirty="0"/>
              <a:t>Düsseldorf, </a:t>
            </a:r>
            <a:fld id="{6F035134-2EC5-D345-A42D-53D982D02DBC}" type="datetime4">
              <a:rPr lang="de-DE" smtClean="0"/>
              <a:pPr/>
              <a:t>18. November 2021</a:t>
            </a:fld>
            <a:endParaRPr lang="de-DE" dirty="0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4400A71A-06C8-E24E-B332-D8C1947837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9627" y="6524748"/>
            <a:ext cx="383779" cy="34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46DDF9AE-9AF3-49DF-8E53-FD59C28FFFFB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494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>
            <a:extLst>
              <a:ext uri="{FF2B5EF4-FFF2-40B4-BE49-F238E27FC236}">
                <a16:creationId xmlns:a16="http://schemas.microsoft.com/office/drawing/2014/main" id="{EEF8A8FF-5487-7041-8601-A005E6C1A5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11271" y="404813"/>
            <a:ext cx="1872742" cy="59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90" r:id="rId2"/>
    <p:sldLayoutId id="2147483696" r:id="rId3"/>
    <p:sldLayoutId id="2147483691" r:id="rId4"/>
    <p:sldLayoutId id="2147483695" r:id="rId5"/>
    <p:sldLayoutId id="2147483697" r:id="rId6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-BoldMT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platzhalter 18">
            <a:extLst>
              <a:ext uri="{FF2B5EF4-FFF2-40B4-BE49-F238E27FC236}">
                <a16:creationId xmlns:a16="http://schemas.microsoft.com/office/drawing/2014/main" id="{4A39AEA2-63C8-664E-AA75-D1DEFA0B0C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" t="9987" r="260" b="15010"/>
          <a:stretch/>
        </p:blipFill>
        <p:spPr>
          <a:xfrm>
            <a:off x="1" y="1268413"/>
            <a:ext cx="12192000" cy="2160588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23A2F72-5834-3347-8794-7D011D758E3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z="3600" dirty="0"/>
              <a:t>Die Überprüfung der Teilkompetenz Hörverstehen im Zentralabitur Französisch ab 2025</a:t>
            </a:r>
            <a:br>
              <a:rPr lang="de-DE" sz="3200" b="0" dirty="0"/>
            </a:br>
            <a:br>
              <a:rPr lang="de-DE" sz="1600" b="0" dirty="0">
                <a:latin typeface="Arial-BoldMT" charset="0"/>
              </a:rPr>
            </a:br>
            <a:r>
              <a:rPr lang="de-DE" sz="1800" dirty="0"/>
              <a:t>Fachaufsicht Französisch (Herbst 2021)</a:t>
            </a:r>
            <a:br>
              <a:rPr lang="de-DE" sz="1800" dirty="0"/>
            </a:br>
            <a:endParaRPr lang="de-DE" sz="16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7F78EC3-F45E-4638-992A-CAEEB20CF3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384" y="1412776"/>
            <a:ext cx="10729192" cy="4104457"/>
          </a:xfrm>
        </p:spPr>
        <p:txBody>
          <a:bodyPr/>
          <a:lstStyle/>
          <a:p>
            <a:pPr>
              <a:defRPr/>
            </a:pPr>
            <a:r>
              <a:rPr lang="de-DE" altLang="de-DE" sz="2400" b="1" dirty="0"/>
              <a:t>Textvorlagen zur Überprüfung des Hörverstehens, Auswahlkriterien:</a:t>
            </a:r>
          </a:p>
          <a:p>
            <a:pPr>
              <a:defRPr/>
            </a:pPr>
            <a:endParaRPr lang="de-DE" altLang="de-DE" sz="2400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w"/>
              <a:defRPr/>
            </a:pPr>
            <a:r>
              <a:rPr lang="de-DE" altLang="de-DE" sz="2400" b="0" dirty="0"/>
              <a:t>authentische Hörvorlagen in der Zielsprache (monologisch oder dialogisch), </a:t>
            </a:r>
          </a:p>
          <a:p>
            <a:pPr>
              <a:lnSpc>
                <a:spcPct val="100000"/>
              </a:lnSpc>
              <a:defRPr/>
            </a:pPr>
            <a:endParaRPr lang="de-DE" altLang="de-DE" sz="1000" dirty="0">
              <a:sym typeface="Wingdings" panose="05000000000000000000" pitchFamily="2" charset="2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w"/>
              <a:defRPr/>
            </a:pPr>
            <a:r>
              <a:rPr lang="de-DE" altLang="de-DE" sz="2400" b="0" dirty="0"/>
              <a:t>auditive Formate als Ausgangspunkt (keine audiovisuellen Formate)</a:t>
            </a:r>
          </a:p>
          <a:p>
            <a:pPr>
              <a:lnSpc>
                <a:spcPct val="100000"/>
              </a:lnSpc>
              <a:defRPr/>
            </a:pPr>
            <a:endParaRPr lang="de-DE" altLang="de-DE" sz="1000" b="0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w"/>
              <a:defRPr/>
            </a:pPr>
            <a:r>
              <a:rPr lang="de-DE" altLang="de-DE" sz="2400" b="0" dirty="0"/>
              <a:t>weitestgehend thematische Anbindung an das soziokulturelle</a:t>
            </a:r>
          </a:p>
          <a:p>
            <a:pPr>
              <a:lnSpc>
                <a:spcPct val="100000"/>
              </a:lnSpc>
              <a:defRPr/>
            </a:pPr>
            <a:r>
              <a:rPr lang="de-DE" altLang="de-DE" sz="2400" b="0" dirty="0"/>
              <a:t>    Orientierungswissen des spezifischen </a:t>
            </a:r>
            <a:r>
              <a:rPr lang="de-DE" altLang="de-DE" sz="2400" b="0" dirty="0" err="1"/>
              <a:t>Kurstyps</a:t>
            </a:r>
            <a:endParaRPr lang="de-DE" altLang="de-DE" sz="2400" b="0" dirty="0"/>
          </a:p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8A9E9C1-ADD3-4D74-9103-CD967C9737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Düsseldorf, </a:t>
            </a:r>
            <a:fld id="{6F035134-2EC5-D345-A42D-53D982D02DBC}" type="datetime4">
              <a:rPr lang="de-DE" smtClean="0"/>
              <a:pPr/>
              <a:t>18. November 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192239C-DFD3-4940-A78B-09629943EA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DDF9AE-9AF3-49DF-8E53-FD59C28FFFFB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66CEA62-8C46-484B-9BA0-64D6D1F4455D}"/>
              </a:ext>
            </a:extLst>
          </p:cNvPr>
          <p:cNvSpPr txBox="1"/>
          <p:nvPr/>
        </p:nvSpPr>
        <p:spPr>
          <a:xfrm>
            <a:off x="551384" y="432394"/>
            <a:ext cx="8901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FF9999"/>
                </a:solidFill>
              </a:rPr>
              <a:t>4. Konstruktionshinweise </a:t>
            </a:r>
          </a:p>
        </p:txBody>
      </p:sp>
    </p:spTree>
    <p:extLst>
      <p:ext uri="{BB962C8B-B14F-4D97-AF65-F5344CB8AC3E}">
        <p14:creationId xmlns:p14="http://schemas.microsoft.com/office/powerpoint/2010/main" val="4205756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BBF4F59-3AC5-42CA-A7EA-DA925F7E47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383" y="1412776"/>
            <a:ext cx="11230301" cy="4104457"/>
          </a:xfrm>
        </p:spPr>
        <p:txBody>
          <a:bodyPr/>
          <a:lstStyle/>
          <a:p>
            <a:pPr>
              <a:defRPr/>
            </a:pPr>
            <a:r>
              <a:rPr lang="de-DE" altLang="de-DE" sz="2400" b="1" dirty="0"/>
              <a:t>Textvorlagen zur Überprüfung des Hörverstehens, Auswahlkriterien:</a:t>
            </a:r>
          </a:p>
          <a:p>
            <a:pPr>
              <a:lnSpc>
                <a:spcPct val="100000"/>
              </a:lnSpc>
              <a:defRPr/>
            </a:pPr>
            <a:endParaRPr lang="de-DE" altLang="de-DE" sz="2400" b="1" dirty="0"/>
          </a:p>
          <a:p>
            <a:pPr>
              <a:lnSpc>
                <a:spcPct val="100000"/>
              </a:lnSpc>
              <a:defRPr/>
            </a:pPr>
            <a:r>
              <a:rPr lang="de-DE" altLang="de-DE" sz="2400" dirty="0"/>
              <a:t>Angemessenheit der Hörvorlage in Bezug auf, z. B.</a:t>
            </a:r>
          </a:p>
          <a:p>
            <a:pPr marL="457200" lvl="1" indent="0">
              <a:buNone/>
              <a:defRPr/>
            </a:pPr>
            <a:r>
              <a:rPr lang="de-DE" altLang="de-DE" dirty="0">
                <a:sym typeface="Wingdings" panose="05000000000000000000" pitchFamily="2" charset="2"/>
              </a:rPr>
              <a:t></a:t>
            </a:r>
            <a:r>
              <a:rPr lang="de-DE" altLang="de-DE" dirty="0"/>
              <a:t> </a:t>
            </a:r>
            <a:r>
              <a:rPr lang="de-DE" altLang="de-DE" b="0" dirty="0"/>
              <a:t>Vertrautheit des Themas,</a:t>
            </a:r>
          </a:p>
          <a:p>
            <a:pPr marL="457200" lvl="1" indent="0">
              <a:buNone/>
              <a:defRPr/>
            </a:pPr>
            <a:r>
              <a:rPr lang="de-DE" altLang="de-DE" dirty="0">
                <a:sym typeface="Wingdings" panose="05000000000000000000" pitchFamily="2" charset="2"/>
              </a:rPr>
              <a:t> </a:t>
            </a:r>
            <a:r>
              <a:rPr lang="de-DE" altLang="de-DE" b="0" dirty="0"/>
              <a:t>Komplexität der Äußerungen,</a:t>
            </a:r>
          </a:p>
          <a:p>
            <a:pPr marL="457200" lvl="1" indent="0">
              <a:buNone/>
              <a:defRPr/>
            </a:pPr>
            <a:r>
              <a:rPr lang="de-DE" altLang="de-DE" dirty="0">
                <a:sym typeface="Wingdings" panose="05000000000000000000" pitchFamily="2" charset="2"/>
              </a:rPr>
              <a:t></a:t>
            </a:r>
            <a:r>
              <a:rPr lang="de-DE" altLang="de-DE" b="0" dirty="0"/>
              <a:t> Sprechgeschwindigkeit</a:t>
            </a:r>
            <a:endParaRPr lang="de-DE" altLang="de-DE" dirty="0"/>
          </a:p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35DE6AB-4239-45B6-9D4A-08ADD47892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Düsseldorf, </a:t>
            </a:r>
            <a:fld id="{6F035134-2EC5-D345-A42D-53D982D02DBC}" type="datetime4">
              <a:rPr lang="de-DE" smtClean="0"/>
              <a:pPr/>
              <a:t>18. November 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EDC223E-D7F6-4F51-B400-6F1444DED9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DDF9AE-9AF3-49DF-8E53-FD59C28FFFFB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2B823C6-F7EB-48F6-A4D9-5C4F93EC476A}"/>
              </a:ext>
            </a:extLst>
          </p:cNvPr>
          <p:cNvSpPr txBox="1"/>
          <p:nvPr/>
        </p:nvSpPr>
        <p:spPr>
          <a:xfrm>
            <a:off x="551383" y="539687"/>
            <a:ext cx="88558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FF9999"/>
                </a:solidFill>
              </a:rPr>
              <a:t>4. Konstruktionshinweise </a:t>
            </a:r>
          </a:p>
        </p:txBody>
      </p:sp>
    </p:spTree>
    <p:extLst>
      <p:ext uri="{BB962C8B-B14F-4D97-AF65-F5344CB8AC3E}">
        <p14:creationId xmlns:p14="http://schemas.microsoft.com/office/powerpoint/2010/main" val="4158054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2AE22F0-11BC-4EEA-ABBB-D0065BF576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99" y="1412776"/>
            <a:ext cx="11086285" cy="410445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altLang="de-DE" sz="2400" b="1" dirty="0"/>
              <a:t>Textvorlage zur Überprüfung des Hörverstehens, Erstellung der Hörvorlage:</a:t>
            </a:r>
          </a:p>
          <a:p>
            <a:pPr>
              <a:defRPr/>
            </a:pPr>
            <a:endParaRPr lang="de-DE" altLang="de-DE" sz="2400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w"/>
              <a:defRPr/>
            </a:pPr>
            <a:r>
              <a:rPr lang="de-DE" altLang="de-DE" sz="2400" b="0" dirty="0"/>
              <a:t>Kürzungen möglich unter Beibehaltung der Charakteristika der Textsorte, </a:t>
            </a:r>
          </a:p>
          <a:p>
            <a:pPr>
              <a:lnSpc>
                <a:spcPct val="100000"/>
              </a:lnSpc>
              <a:defRPr/>
            </a:pPr>
            <a:endParaRPr lang="de-DE" altLang="de-DE" sz="1000" b="0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w"/>
              <a:defRPr/>
            </a:pPr>
            <a:r>
              <a:rPr lang="de-DE" altLang="de-DE" sz="2400" b="0" dirty="0"/>
              <a:t>Länge der </a:t>
            </a:r>
            <a:r>
              <a:rPr lang="la-Latn" altLang="de-DE" sz="2400" b="0" dirty="0"/>
              <a:t>Hörtexte </a:t>
            </a:r>
            <a:r>
              <a:rPr lang="de-DE" altLang="de-DE" sz="2400" b="0" dirty="0"/>
              <a:t>in Abhängigkeit vom Schwierigkeitsgrad der Hörvorlage und den zu bearbeitenden Aufgaben</a:t>
            </a:r>
            <a:endParaRPr lang="de-DE" sz="2400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0978E27-997A-4835-AD8C-8F71DE6475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Düsseldorf, </a:t>
            </a:r>
            <a:fld id="{6F035134-2EC5-D345-A42D-53D982D02DBC}" type="datetime4">
              <a:rPr lang="de-DE" smtClean="0"/>
              <a:pPr/>
              <a:t>18. November 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8BABAF-C09D-4F36-9171-D0CED5D5ED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DDF9AE-9AF3-49DF-8E53-FD59C28FFFFB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12DD768-568B-4B7A-A3B1-7D11CA5AA233}"/>
              </a:ext>
            </a:extLst>
          </p:cNvPr>
          <p:cNvSpPr txBox="1"/>
          <p:nvPr/>
        </p:nvSpPr>
        <p:spPr>
          <a:xfrm>
            <a:off x="551516" y="539687"/>
            <a:ext cx="89017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FF9999"/>
                </a:solidFill>
              </a:rPr>
              <a:t>4. Konstruktionshinweise </a:t>
            </a:r>
          </a:p>
        </p:txBody>
      </p:sp>
    </p:spTree>
    <p:extLst>
      <p:ext uri="{BB962C8B-B14F-4D97-AF65-F5344CB8AC3E}">
        <p14:creationId xmlns:p14="http://schemas.microsoft.com/office/powerpoint/2010/main" val="468221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27F9D80-8BA5-47E3-9CBC-100584A34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Düsseldorf, </a:t>
            </a:r>
            <a:fld id="{6F035134-2EC5-D345-A42D-53D982D02DBC}" type="datetime4">
              <a:rPr lang="de-DE" smtClean="0"/>
              <a:pPr/>
              <a:t>18. November 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22828F7-3285-442A-990D-0CDA8CBFAA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DDF9AE-9AF3-49DF-8E53-FD59C28FFFFB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554AAA9-DD1D-430E-AF43-E63825CC7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627" y="1052736"/>
            <a:ext cx="11424386" cy="5400600"/>
          </a:xfrm>
        </p:spPr>
        <p:txBody>
          <a:bodyPr/>
          <a:lstStyle/>
          <a:p>
            <a:r>
              <a:rPr lang="de-DE" altLang="de-DE" sz="2400" dirty="0"/>
              <a:t>Entwicklung der Aufgabenstellung:</a:t>
            </a:r>
            <a:br>
              <a:rPr lang="de-DE" altLang="de-DE" sz="2400" dirty="0"/>
            </a:br>
            <a:br>
              <a:rPr lang="de-DE" altLang="de-DE" sz="2400" dirty="0"/>
            </a:br>
            <a:r>
              <a:rPr lang="de-DE" altLang="de-DE" sz="2400" dirty="0">
                <a:sym typeface="Wingdings" panose="05000000000000000000" pitchFamily="2" charset="2"/>
              </a:rPr>
              <a:t> </a:t>
            </a:r>
            <a:r>
              <a:rPr lang="de-DE" altLang="de-DE" sz="2400" b="0" dirty="0"/>
              <a:t>ausgehend von der </a:t>
            </a:r>
            <a:r>
              <a:rPr lang="de-DE" altLang="de-DE" sz="2400" dirty="0"/>
              <a:t>Hörvorlage</a:t>
            </a:r>
            <a:r>
              <a:rPr lang="de-DE" altLang="de-DE" sz="2400" b="0" dirty="0"/>
              <a:t>, nicht von der Transkription</a:t>
            </a:r>
            <a:br>
              <a:rPr lang="de-DE" altLang="de-DE" sz="2400" b="0" dirty="0"/>
            </a:br>
            <a:br>
              <a:rPr lang="de-DE" altLang="de-DE" sz="2400" b="0" dirty="0"/>
            </a:br>
            <a:r>
              <a:rPr lang="de-DE" altLang="de-DE" sz="2400" dirty="0">
                <a:sym typeface="Wingdings" panose="05000000000000000000" pitchFamily="2" charset="2"/>
              </a:rPr>
              <a:t> </a:t>
            </a:r>
            <a:r>
              <a:rPr lang="de-DE" altLang="de-DE" sz="2400" b="0" dirty="0"/>
              <a:t>Erstellung der </a:t>
            </a:r>
            <a:r>
              <a:rPr lang="de-DE" altLang="de-DE" sz="2400" dirty="0"/>
              <a:t>Items </a:t>
            </a:r>
            <a:r>
              <a:rPr lang="de-DE" altLang="de-DE" sz="2400" b="0" dirty="0"/>
              <a:t>nach einem ersten Hörvorgang (zentrale Aspekte ermitteln)</a:t>
            </a:r>
            <a:br>
              <a:rPr lang="de-DE" altLang="de-DE" sz="2400" b="0" dirty="0"/>
            </a:br>
            <a:br>
              <a:rPr lang="de-DE" altLang="de-DE" sz="2400" b="0" dirty="0"/>
            </a:br>
            <a:r>
              <a:rPr lang="de-DE" altLang="de-DE" sz="2400" dirty="0">
                <a:sym typeface="Wingdings" panose="05000000000000000000" pitchFamily="2" charset="2"/>
              </a:rPr>
              <a:t> </a:t>
            </a:r>
            <a:r>
              <a:rPr lang="de-DE" altLang="de-DE" sz="2400" b="0" dirty="0"/>
              <a:t>knappe situative kommunikative </a:t>
            </a:r>
            <a:r>
              <a:rPr lang="de-DE" altLang="de-DE" sz="2400" dirty="0"/>
              <a:t>Einbettung</a:t>
            </a:r>
            <a:r>
              <a:rPr lang="de-DE" altLang="de-DE" sz="2400" b="0" dirty="0"/>
              <a:t> der Hörvorlage</a:t>
            </a:r>
            <a:br>
              <a:rPr lang="de-DE" altLang="de-DE" sz="2400" b="0" dirty="0"/>
            </a:br>
            <a:br>
              <a:rPr lang="de-DE" altLang="de-DE" sz="2400" b="0" dirty="0"/>
            </a:br>
            <a:r>
              <a:rPr lang="de-DE" altLang="de-DE" sz="2400" dirty="0">
                <a:sym typeface="Wingdings" panose="05000000000000000000" pitchFamily="2" charset="2"/>
              </a:rPr>
              <a:t> </a:t>
            </a:r>
            <a:r>
              <a:rPr lang="de-DE" altLang="de-DE" sz="2400" b="0" dirty="0"/>
              <a:t>Anlage von unterschiedlichen </a:t>
            </a:r>
            <a:r>
              <a:rPr lang="de-DE" altLang="de-DE" sz="2400" dirty="0"/>
              <a:t>Schwierigkeitsgraden</a:t>
            </a:r>
            <a:r>
              <a:rPr lang="de-DE" altLang="de-DE" sz="2400" b="0" dirty="0"/>
              <a:t> in den Items zu den </a:t>
            </a:r>
            <a:br>
              <a:rPr lang="de-DE" altLang="de-DE" sz="2400" b="0" dirty="0"/>
            </a:br>
            <a:r>
              <a:rPr lang="de-DE" altLang="de-DE" sz="2400" b="0" dirty="0"/>
              <a:t>   verschiedenen Hördokumenten</a:t>
            </a:r>
            <a:br>
              <a:rPr lang="de-DE" altLang="de-DE" sz="2400" b="0" dirty="0"/>
            </a:br>
            <a:br>
              <a:rPr lang="de-DE" altLang="de-DE" sz="2400" b="0" dirty="0"/>
            </a:br>
            <a:r>
              <a:rPr lang="de-DE" altLang="de-DE" sz="2400" dirty="0">
                <a:sym typeface="Wingdings" panose="05000000000000000000" pitchFamily="2" charset="2"/>
              </a:rPr>
              <a:t> </a:t>
            </a:r>
            <a:r>
              <a:rPr lang="de-DE" altLang="de-DE" sz="2400" b="0" dirty="0"/>
              <a:t>entsprechende </a:t>
            </a:r>
            <a:r>
              <a:rPr lang="de-DE" altLang="de-DE" sz="2400" dirty="0"/>
              <a:t>Anzahl von Items </a:t>
            </a:r>
            <a:br>
              <a:rPr lang="de-DE" altLang="de-DE" sz="2400" b="0" dirty="0"/>
            </a:br>
            <a:br>
              <a:rPr lang="de-DE" altLang="de-DE" sz="2400" b="0" dirty="0"/>
            </a:br>
            <a:r>
              <a:rPr lang="de-DE" altLang="de-DE" sz="2400" dirty="0">
                <a:sym typeface="Wingdings" panose="05000000000000000000" pitchFamily="2" charset="2"/>
              </a:rPr>
              <a:t> </a:t>
            </a:r>
            <a:r>
              <a:rPr lang="de-DE" altLang="de-DE" sz="2400" dirty="0"/>
              <a:t>Sprachniveau</a:t>
            </a:r>
            <a:r>
              <a:rPr lang="de-DE" altLang="de-DE" sz="2400" b="0" dirty="0"/>
              <a:t> der Aufgabenstellungen entspricht dem der Hörvorlage</a:t>
            </a:r>
            <a:br>
              <a:rPr lang="de-DE" altLang="de-DE" sz="2400" b="0" dirty="0"/>
            </a:br>
            <a:endParaRPr lang="de-DE" sz="24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ADC1562-F4D1-4D42-BB7E-330AB1022C3C}"/>
              </a:ext>
            </a:extLst>
          </p:cNvPr>
          <p:cNvSpPr txBox="1">
            <a:spLocks/>
          </p:cNvSpPr>
          <p:nvPr/>
        </p:nvSpPr>
        <p:spPr>
          <a:xfrm>
            <a:off x="359627" y="404664"/>
            <a:ext cx="10098953" cy="562125"/>
          </a:xfrm>
          <a:prstGeom prst="rect">
            <a:avLst/>
          </a:prstGeom>
        </p:spPr>
        <p:txBody>
          <a:bodyPr lIns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9pPr>
          </a:lstStyle>
          <a:p>
            <a:pPr>
              <a:defRPr/>
            </a:pPr>
            <a:r>
              <a:rPr lang="de-DE" sz="2600" kern="0" dirty="0">
                <a:solidFill>
                  <a:srgbClr val="E2001A"/>
                </a:solidFill>
              </a:rPr>
              <a:t>5. Aufgabenstellung</a:t>
            </a:r>
          </a:p>
        </p:txBody>
      </p:sp>
    </p:spTree>
    <p:extLst>
      <p:ext uri="{BB962C8B-B14F-4D97-AF65-F5344CB8AC3E}">
        <p14:creationId xmlns:p14="http://schemas.microsoft.com/office/powerpoint/2010/main" val="4239958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43345F-0125-42D9-B59B-6CA7AADE0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62" y="404891"/>
            <a:ext cx="11449740" cy="648000"/>
          </a:xfrm>
        </p:spPr>
        <p:txBody>
          <a:bodyPr>
            <a:normAutofit/>
          </a:bodyPr>
          <a:lstStyle/>
          <a:p>
            <a:r>
              <a:rPr lang="de-DE" sz="2000" kern="0" dirty="0">
                <a:solidFill>
                  <a:srgbClr val="FF9999"/>
                </a:solidFill>
              </a:rPr>
              <a:t>5. Aufgabenstellung</a:t>
            </a:r>
            <a:br>
              <a:rPr lang="de-DE" sz="1800" kern="0" dirty="0">
                <a:solidFill>
                  <a:srgbClr val="E2001A"/>
                </a:solidFill>
              </a:rPr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D037D2-C198-4E25-A37F-6CF6979D1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5661" y="1412776"/>
            <a:ext cx="11376024" cy="4104087"/>
          </a:xfrm>
        </p:spPr>
        <p:txBody>
          <a:bodyPr/>
          <a:lstStyle/>
          <a:p>
            <a:r>
              <a:rPr lang="de-DE" altLang="de-DE" sz="2400" b="1" dirty="0"/>
              <a:t>Berücksichtigung der folgenden Verarbeitungs- und </a:t>
            </a:r>
            <a:r>
              <a:rPr lang="de-DE" altLang="de-DE" sz="2400" b="1" dirty="0" err="1"/>
              <a:t>Hörstile</a:t>
            </a:r>
            <a:r>
              <a:rPr lang="de-DE" altLang="de-DE" sz="2400" b="1" dirty="0"/>
              <a:t>: </a:t>
            </a:r>
          </a:p>
          <a:p>
            <a:endParaRPr lang="de-DE" altLang="de-DE" sz="2400" dirty="0"/>
          </a:p>
          <a:p>
            <a:pPr algn="ctr"/>
            <a:r>
              <a:rPr lang="de-DE" altLang="de-DE" sz="2400" b="1" dirty="0"/>
              <a:t>globales  Hören</a:t>
            </a:r>
          </a:p>
          <a:p>
            <a:pPr algn="ctr"/>
            <a:r>
              <a:rPr lang="de-DE" altLang="de-DE" sz="2400" b="1" dirty="0"/>
              <a:t>detailliertes Hören </a:t>
            </a:r>
          </a:p>
          <a:p>
            <a:pPr algn="ctr"/>
            <a:r>
              <a:rPr lang="de-DE" altLang="de-DE" sz="2400" b="1" dirty="0"/>
              <a:t>selektives Hören</a:t>
            </a:r>
          </a:p>
          <a:p>
            <a:pPr algn="ctr"/>
            <a:endParaRPr lang="de-DE" altLang="de-DE" sz="2400" dirty="0"/>
          </a:p>
          <a:p>
            <a:pPr algn="just">
              <a:lnSpc>
                <a:spcPct val="100000"/>
              </a:lnSpc>
            </a:pPr>
            <a:r>
              <a:rPr lang="de-DE" altLang="de-DE" sz="2400" b="0" dirty="0"/>
              <a:t>Darüber hinaus möglich: 	</a:t>
            </a:r>
            <a:r>
              <a:rPr lang="de-DE" altLang="de-DE" sz="2400" dirty="0"/>
              <a:t>       </a:t>
            </a:r>
            <a:r>
              <a:rPr lang="de-DE" altLang="de-DE" sz="2400" b="1" dirty="0"/>
              <a:t>interferierendes Hören </a:t>
            </a:r>
            <a:r>
              <a:rPr lang="de-DE" altLang="de-DE" sz="2000" dirty="0"/>
              <a:t>(</a:t>
            </a:r>
            <a:r>
              <a:rPr lang="de-DE" altLang="de-DE" sz="2000" b="0" dirty="0"/>
              <a:t>Erfassen von Stimmungen und </a:t>
            </a:r>
          </a:p>
          <a:p>
            <a:pPr algn="just">
              <a:lnSpc>
                <a:spcPct val="100000"/>
              </a:lnSpc>
            </a:pPr>
            <a:r>
              <a:rPr lang="de-DE" altLang="de-DE" sz="2000" dirty="0"/>
              <a:t>								      </a:t>
            </a:r>
            <a:r>
              <a:rPr lang="de-DE" altLang="de-DE" sz="2000" b="0" dirty="0"/>
              <a:t>Einstellungen der Sprechenden)</a:t>
            </a:r>
            <a:endParaRPr lang="de-DE" sz="20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7D6F63-694E-41EE-9973-084DB5365B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Düsseldorf, </a:t>
            </a:r>
            <a:fld id="{6F035134-2EC5-D345-A42D-53D982D02DBC}" type="datetime4">
              <a:rPr lang="de-DE" smtClean="0"/>
              <a:pPr/>
              <a:t>18. November 2021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ECBEC13-0C1B-4853-AF8C-ACC1ECA65B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DDF9AE-9AF3-49DF-8E53-FD59C28FFFFB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8077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466CB5-CAD4-40C3-ACBD-1BEEB27DD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46" y="441002"/>
            <a:ext cx="11376025" cy="648000"/>
          </a:xfrm>
        </p:spPr>
        <p:txBody>
          <a:bodyPr>
            <a:normAutofit/>
          </a:bodyPr>
          <a:lstStyle/>
          <a:p>
            <a:r>
              <a:rPr lang="de-DE" kern="0" dirty="0">
                <a:solidFill>
                  <a:srgbClr val="FF9999"/>
                </a:solidFill>
              </a:rPr>
              <a:t>5. Aufgabenstellung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A2E8311-E551-4A6D-8E66-A670D5590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Düsseldorf, </a:t>
            </a:r>
            <a:fld id="{6F035134-2EC5-D345-A42D-53D982D02DBC}" type="datetime4">
              <a:rPr lang="de-DE" smtClean="0"/>
              <a:pPr/>
              <a:t>18. November 2021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C0F55CB-E27A-410C-BE3C-45B96992D1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DDF9AE-9AF3-49DF-8E53-FD59C28FFFFB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6" name="Inhaltsplatzhalter 5" descr="Ein Bild, das Tisch enthält.&#10;&#10;Automatisch generierte Beschreibung">
            <a:extLst>
              <a:ext uri="{FF2B5EF4-FFF2-40B4-BE49-F238E27FC236}">
                <a16:creationId xmlns:a16="http://schemas.microsoft.com/office/drawing/2014/main" id="{AAA8CEAB-0A17-487B-ABA9-123BBFA1DF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8188" t="30754" r="9832" b="40972"/>
          <a:stretch/>
        </p:blipFill>
        <p:spPr bwMode="auto">
          <a:xfrm>
            <a:off x="263352" y="1628800"/>
            <a:ext cx="11376025" cy="29790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DB910257-1AF8-45D5-A6F0-6A2FE9331858}"/>
              </a:ext>
            </a:extLst>
          </p:cNvPr>
          <p:cNvSpPr txBox="1">
            <a:spLocks/>
          </p:cNvSpPr>
          <p:nvPr/>
        </p:nvSpPr>
        <p:spPr>
          <a:xfrm>
            <a:off x="359627" y="4797152"/>
            <a:ext cx="11376025" cy="648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800" b="1" baseline="0">
                <a:solidFill>
                  <a:srgbClr val="E2001A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9pPr>
          </a:lstStyle>
          <a:p>
            <a:r>
              <a:rPr lang="de-DE" altLang="de-DE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de-DE" altLang="de-DE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sym typeface="Wingdings" panose="05000000000000000000" pitchFamily="2" charset="2"/>
              </a:rPr>
              <a:t> a</a:t>
            </a:r>
            <a:r>
              <a:rPr lang="de-DE" altLang="de-DE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ufgabenbezogen die Haupt- bzw. Gesamtaussage des Textes verstehen</a:t>
            </a:r>
            <a:endParaRPr lang="de-DE" sz="2400" b="0" kern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38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8EB17A-52CC-436A-854C-1A3B24856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523" y="471942"/>
            <a:ext cx="11376025" cy="508786"/>
          </a:xfrm>
        </p:spPr>
        <p:txBody>
          <a:bodyPr>
            <a:normAutofit/>
          </a:bodyPr>
          <a:lstStyle/>
          <a:p>
            <a:r>
              <a:rPr lang="de-DE" kern="0" dirty="0">
                <a:solidFill>
                  <a:srgbClr val="FF9999"/>
                </a:solidFill>
              </a:rPr>
              <a:t>5. Aufgabenstellung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1EA7AE-858A-4482-937E-8382F9E8A5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5661" y="2204864"/>
            <a:ext cx="10586883" cy="3311999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sz="2400" dirty="0"/>
          </a:p>
          <a:p>
            <a:pPr>
              <a:defRPr/>
            </a:pPr>
            <a:r>
              <a:rPr lang="de-DE" altLang="de-DE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sym typeface="Wingdings" panose="05000000000000000000" pitchFamily="2" charset="2"/>
              </a:rPr>
              <a:t> </a:t>
            </a:r>
            <a:r>
              <a:rPr lang="de-DE" altLang="de-DE" sz="2400" dirty="0">
                <a:latin typeface="+mn-lt"/>
              </a:rPr>
              <a:t>aufgabenbezogen spezifische Einzelinformationen des Textes erfassen </a:t>
            </a:r>
          </a:p>
          <a:p>
            <a:pPr>
              <a:defRPr/>
            </a:pPr>
            <a:r>
              <a:rPr lang="de-DE" altLang="de-DE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sym typeface="Wingdings" panose="05000000000000000000" pitchFamily="2" charset="2"/>
              </a:rPr>
              <a:t> </a:t>
            </a:r>
            <a:r>
              <a:rPr lang="de-DE" altLang="de-DE" sz="2400" dirty="0">
                <a:latin typeface="+mn-lt"/>
              </a:rPr>
              <a:t>Suche nach bestimmten Worten/Zeichen-/Lautketten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6ACD43C-4770-4EB1-937B-CDBA466B3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Düsseldorf, </a:t>
            </a:r>
            <a:fld id="{6F035134-2EC5-D345-A42D-53D982D02DBC}" type="datetime4">
              <a:rPr lang="de-DE" smtClean="0"/>
              <a:pPr/>
              <a:t>18. November 2021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8465769-B6A0-442C-AD6F-531A25AC2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DDF9AE-9AF3-49DF-8E53-FD59C28FFFFB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DCBA1B0-93B9-4E98-87D7-F102F5BCC5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76" t="41832" r="12037" b="39815"/>
          <a:stretch/>
        </p:blipFill>
        <p:spPr bwMode="auto">
          <a:xfrm>
            <a:off x="294622" y="1484784"/>
            <a:ext cx="11542038" cy="230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26176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5145ED-8376-4107-9D84-FBF8EC65E3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5661" y="2204864"/>
            <a:ext cx="11376024" cy="4032448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altLang="de-DE" sz="1800" b="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sym typeface="Wingdings" panose="05000000000000000000" pitchFamily="2" charset="2"/>
            </a:endParaRPr>
          </a:p>
          <a:p>
            <a:endParaRPr lang="de-DE" altLang="de-DE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sym typeface="Wingdings" panose="05000000000000000000" pitchFamily="2" charset="2"/>
            </a:endParaRPr>
          </a:p>
          <a:p>
            <a:endParaRPr lang="de-DE" altLang="de-DE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sym typeface="Wingdings" panose="05000000000000000000" pitchFamily="2" charset="2"/>
            </a:endParaRPr>
          </a:p>
          <a:p>
            <a:endParaRPr lang="de-DE" altLang="de-DE" sz="1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ð"/>
            </a:pPr>
            <a:r>
              <a:rPr lang="de-DE" altLang="de-DE" sz="2400" dirty="0">
                <a:latin typeface="+mn-lt"/>
              </a:rPr>
              <a:t>aufgabenbezogen Hauptaussagen und unterstützende Details des Textes</a:t>
            </a:r>
          </a:p>
          <a:p>
            <a:r>
              <a:rPr lang="de-DE" altLang="de-DE" sz="2400" dirty="0">
                <a:latin typeface="+mn-lt"/>
              </a:rPr>
              <a:t>    verstehen </a:t>
            </a:r>
            <a:endParaRPr lang="de-DE" sz="24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8D66BB0-3BE5-4779-A8E0-ED121EE6C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Düsseldorf, </a:t>
            </a:r>
            <a:fld id="{6F035134-2EC5-D345-A42D-53D982D02DBC}" type="datetime4">
              <a:rPr lang="de-DE" smtClean="0"/>
              <a:pPr/>
              <a:t>18. November 2021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85ADCD0-1D7D-46AA-9102-291950B28C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DDF9AE-9AF3-49DF-8E53-FD59C28FFFFB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819C1F42-951A-4E99-A71F-C4E8D29B8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60" y="412381"/>
            <a:ext cx="11376025" cy="416613"/>
          </a:xfrm>
        </p:spPr>
        <p:txBody>
          <a:bodyPr>
            <a:normAutofit/>
          </a:bodyPr>
          <a:lstStyle/>
          <a:p>
            <a:r>
              <a:rPr lang="de-DE" kern="0" dirty="0">
                <a:solidFill>
                  <a:srgbClr val="FF9999"/>
                </a:solidFill>
              </a:rPr>
              <a:t>5. Aufgabenstellung</a:t>
            </a:r>
            <a:endParaRPr lang="de-DE" dirty="0"/>
          </a:p>
        </p:txBody>
      </p:sp>
      <p:pic>
        <p:nvPicPr>
          <p:cNvPr id="8" name="Grafik 7" descr="Ein Bild, das Tisch enthält.&#10;&#10;Automatisch generierte Beschreibung">
            <a:extLst>
              <a:ext uri="{FF2B5EF4-FFF2-40B4-BE49-F238E27FC236}">
                <a16:creationId xmlns:a16="http://schemas.microsoft.com/office/drawing/2014/main" id="{E6B5B709-8466-4D36-8282-F3C5FA273D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34" t="33399" r="11927" b="31382"/>
          <a:stretch/>
        </p:blipFill>
        <p:spPr bwMode="auto">
          <a:xfrm>
            <a:off x="263352" y="1052736"/>
            <a:ext cx="11046710" cy="41942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86926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166253-B9A4-439A-9A10-D5175B928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04664"/>
            <a:ext cx="11230302" cy="504056"/>
          </a:xfrm>
        </p:spPr>
        <p:txBody>
          <a:bodyPr>
            <a:normAutofit/>
          </a:bodyPr>
          <a:lstStyle/>
          <a:p>
            <a:r>
              <a:rPr lang="de-DE" sz="2600" dirty="0"/>
              <a:t>6. Aufgabenformate</a:t>
            </a:r>
            <a:endParaRPr lang="de-DE" sz="2600" dirty="0">
              <a:highlight>
                <a:srgbClr val="FFFF00"/>
              </a:highlight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219CD2-8A63-41D4-8C4B-C15AECD3C0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381" y="1124744"/>
            <a:ext cx="11230303" cy="5042970"/>
          </a:xfrm>
        </p:spPr>
        <p:txBody>
          <a:bodyPr/>
          <a:lstStyle/>
          <a:p>
            <a:pPr>
              <a:defRPr/>
            </a:pPr>
            <a:r>
              <a:rPr lang="de-DE" sz="2400" b="1" dirty="0"/>
              <a:t>Geschlossene und halboffene Aufgabenformate:</a:t>
            </a:r>
          </a:p>
          <a:p>
            <a:pPr>
              <a:defRPr/>
            </a:pPr>
            <a:endParaRPr lang="de-DE" sz="2400" b="1" dirty="0"/>
          </a:p>
          <a:p>
            <a:pPr>
              <a:defRPr/>
            </a:pPr>
            <a:r>
              <a:rPr lang="de-DE" altLang="de-DE" sz="2400" dirty="0">
                <a:sym typeface="Wingdings" panose="05000000000000000000" pitchFamily="2" charset="2"/>
              </a:rPr>
              <a:t></a:t>
            </a:r>
            <a:r>
              <a:rPr lang="de-DE" sz="2400" dirty="0"/>
              <a:t> </a:t>
            </a:r>
            <a:r>
              <a:rPr lang="de-DE" sz="2400" b="1" dirty="0"/>
              <a:t>geschlossene Formate (ohne Sprachproduktion)</a:t>
            </a:r>
          </a:p>
          <a:p>
            <a:pPr>
              <a:defRPr/>
            </a:pPr>
            <a:r>
              <a:rPr lang="de-DE" sz="2400" dirty="0"/>
              <a:t>	</a:t>
            </a:r>
            <a:r>
              <a:rPr lang="de-DE" sz="2400" b="0" dirty="0"/>
              <a:t>= Mehrfachwahlaufgaben</a:t>
            </a:r>
          </a:p>
          <a:p>
            <a:pPr>
              <a:defRPr/>
            </a:pPr>
            <a:r>
              <a:rPr lang="de-DE" sz="2400" b="0" dirty="0"/>
              <a:t>	= Zuordnungsaufgaben</a:t>
            </a:r>
          </a:p>
          <a:p>
            <a:pPr>
              <a:defRPr/>
            </a:pPr>
            <a:endParaRPr lang="de-DE" sz="2400" b="0" dirty="0"/>
          </a:p>
          <a:p>
            <a:pPr>
              <a:defRPr/>
            </a:pPr>
            <a:r>
              <a:rPr lang="de-DE" altLang="de-DE" sz="2400" dirty="0">
                <a:sym typeface="Wingdings" panose="05000000000000000000" pitchFamily="2" charset="2"/>
              </a:rPr>
              <a:t> </a:t>
            </a:r>
            <a:r>
              <a:rPr lang="de-DE" sz="2400" b="1" dirty="0"/>
              <a:t>halboffene Formate (geringe Sprachproduktion)</a:t>
            </a:r>
          </a:p>
          <a:p>
            <a:pPr>
              <a:defRPr/>
            </a:pPr>
            <a:r>
              <a:rPr lang="de-DE" sz="2400" dirty="0"/>
              <a:t>	</a:t>
            </a:r>
            <a:r>
              <a:rPr lang="de-DE" sz="2400" b="0" dirty="0"/>
              <a:t>= Kurzantworten zu Kurzfragen</a:t>
            </a:r>
          </a:p>
          <a:p>
            <a:pPr>
              <a:defRPr/>
            </a:pPr>
            <a:r>
              <a:rPr lang="de-DE" sz="2400" b="0" dirty="0"/>
              <a:t>	= Ergänzungsaufgaben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de-DE" sz="2400" i="1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de-DE" sz="2000" b="0" i="1" dirty="0"/>
              <a:t>(Bezogen auf einen </a:t>
            </a:r>
            <a:r>
              <a:rPr lang="la-Latn" sz="2000" b="0" i="1" dirty="0"/>
              <a:t>Hörtext </a:t>
            </a:r>
            <a:r>
              <a:rPr lang="de-DE" sz="2000" b="0" i="1" dirty="0"/>
              <a:t>ist nur in funktional begründeten Ausnahmefällen ein- bis zweimal ein Wechsel des Aufgabenformats zulässig.)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32122C7-07DD-4B53-A3AA-B9CD98B0FD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Düsseldorf, </a:t>
            </a:r>
            <a:fld id="{6F035134-2EC5-D345-A42D-53D982D02DBC}" type="datetime4">
              <a:rPr lang="de-DE" smtClean="0"/>
              <a:pPr/>
              <a:t>18. November 2021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3BEEC30-04FB-4059-8019-09F440FB76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DDF9AE-9AF3-49DF-8E53-FD59C28FFFFB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48888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8AE450-49ED-4F20-80DA-12345964B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383" y="1484785"/>
            <a:ext cx="11230301" cy="3456384"/>
          </a:xfrm>
        </p:spPr>
        <p:txBody>
          <a:bodyPr/>
          <a:lstStyle/>
          <a:p>
            <a:pPr>
              <a:defRPr/>
            </a:pPr>
            <a:r>
              <a:rPr lang="de-DE" sz="2400" dirty="0"/>
              <a:t>Aus testtheoretischen Gründen </a:t>
            </a:r>
            <a:r>
              <a:rPr lang="de-DE" sz="2400" b="1" dirty="0"/>
              <a:t>nicht</a:t>
            </a:r>
            <a:r>
              <a:rPr lang="de-DE" sz="2400" dirty="0"/>
              <a:t> </a:t>
            </a:r>
            <a:r>
              <a:rPr lang="de-DE" sz="2400" b="1" dirty="0"/>
              <a:t>geeignet</a:t>
            </a:r>
            <a:r>
              <a:rPr lang="de-DE" sz="2400" dirty="0"/>
              <a:t> zur Überprüfung des Hörverstehens in der Leistungsüberprüfung:</a:t>
            </a:r>
          </a:p>
          <a:p>
            <a:pPr>
              <a:defRPr/>
            </a:pPr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w"/>
              <a:defRPr/>
            </a:pPr>
            <a:r>
              <a:rPr lang="la-Latn" sz="2400" b="0" i="1" dirty="0"/>
              <a:t>vrai/faux</a:t>
            </a:r>
            <a:r>
              <a:rPr lang="la-Latn" sz="2400" b="0" dirty="0"/>
              <a:t>-Aufgaben</a:t>
            </a:r>
            <a:endParaRPr lang="de-DE" sz="2400" b="0" dirty="0"/>
          </a:p>
          <a:p>
            <a:pPr>
              <a:defRPr/>
            </a:pPr>
            <a:endParaRPr lang="de-DE" sz="1000" b="0" dirty="0"/>
          </a:p>
          <a:p>
            <a:pPr marL="342900" indent="-342900">
              <a:buFont typeface="Wingdings" panose="05000000000000000000" pitchFamily="2" charset="2"/>
              <a:buChar char="w"/>
              <a:defRPr/>
            </a:pPr>
            <a:r>
              <a:rPr lang="la-Latn" sz="2400" b="0" i="1" dirty="0"/>
              <a:t>vrai/faux/pas dans </a:t>
            </a:r>
            <a:r>
              <a:rPr lang="de-DE" sz="2400" b="0" i="1" dirty="0"/>
              <a:t>le texte</a:t>
            </a:r>
            <a:r>
              <a:rPr lang="de-DE" sz="2400" b="0" dirty="0"/>
              <a:t>-Aufgaben</a:t>
            </a:r>
          </a:p>
          <a:p>
            <a:pPr>
              <a:defRPr/>
            </a:pPr>
            <a:endParaRPr lang="de-DE" sz="1000" b="0" dirty="0"/>
          </a:p>
          <a:p>
            <a:pPr marL="342900" indent="-342900">
              <a:buFont typeface="Wingdings" panose="05000000000000000000" pitchFamily="2" charset="2"/>
              <a:buChar char="w"/>
              <a:defRPr/>
            </a:pPr>
            <a:r>
              <a:rPr lang="de-DE" sz="2400" b="0" dirty="0"/>
              <a:t>Sequenzierungsaufgaben (Reihenfolge der Aussagen in einem Textausschnitt </a:t>
            </a:r>
          </a:p>
          <a:p>
            <a:pPr>
              <a:defRPr/>
            </a:pPr>
            <a:r>
              <a:rPr lang="de-DE" sz="2400" dirty="0"/>
              <a:t>                                                                                                                  </a:t>
            </a:r>
            <a:r>
              <a:rPr lang="de-DE" sz="2400" b="0" dirty="0"/>
              <a:t>herstellen)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20A90D2-5CB5-4D13-B20F-3E1B184B18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Düsseldorf, </a:t>
            </a:r>
            <a:fld id="{6F035134-2EC5-D345-A42D-53D982D02DBC}" type="datetime4">
              <a:rPr lang="de-DE" smtClean="0"/>
              <a:pPr/>
              <a:t>18. November 2021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BC0430D-7D17-4D43-A21D-2F191D07E3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DDF9AE-9AF3-49DF-8E53-FD59C28FFFFB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CC2953A-1C92-425F-930D-3B64AEBA0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404664"/>
            <a:ext cx="11158294" cy="432048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9999"/>
                </a:solidFill>
              </a:rPr>
              <a:t>6. Aufgabenformate</a:t>
            </a:r>
            <a:endParaRPr lang="de-DE" dirty="0">
              <a:solidFill>
                <a:srgbClr val="FF9999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34418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3E8F6B-7710-C84E-85C3-A6F8482EA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25620"/>
            <a:ext cx="9433048" cy="504056"/>
          </a:xfrm>
        </p:spPr>
        <p:txBody>
          <a:bodyPr>
            <a:normAutofit/>
          </a:bodyPr>
          <a:lstStyle/>
          <a:p>
            <a:r>
              <a:rPr lang="de-DE" sz="2600" dirty="0"/>
              <a:t>Einleitung</a:t>
            </a:r>
            <a:endParaRPr lang="de-DE" dirty="0">
              <a:highlight>
                <a:srgbClr val="FFFF00"/>
              </a:highlight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002197-06C5-6B4B-82FB-92ED91799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384" y="980728"/>
            <a:ext cx="10153128" cy="49685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altLang="de-DE" sz="2400" dirty="0"/>
              <a:t>1. Änderungen der Aufgabenart im Zentralabitur (ab 2025)</a:t>
            </a:r>
          </a:p>
          <a:p>
            <a:pPr>
              <a:lnSpc>
                <a:spcPct val="150000"/>
              </a:lnSpc>
            </a:pPr>
            <a:r>
              <a:rPr lang="de-DE" altLang="de-DE" sz="2400" dirty="0"/>
              <a:t>2. Aufgabenart</a:t>
            </a:r>
          </a:p>
          <a:p>
            <a:pPr>
              <a:lnSpc>
                <a:spcPct val="150000"/>
              </a:lnSpc>
            </a:pPr>
            <a:r>
              <a:rPr lang="de-DE" altLang="de-DE" sz="2400" dirty="0"/>
              <a:t>3. Struktur der Gesamtaufgabe, Gewichtung u. Arbeitszeiten</a:t>
            </a:r>
          </a:p>
          <a:p>
            <a:pPr>
              <a:lnSpc>
                <a:spcPct val="150000"/>
              </a:lnSpc>
            </a:pPr>
            <a:r>
              <a:rPr lang="de-DE" altLang="de-DE" sz="2400" dirty="0"/>
              <a:t>4. Konstruktionshinweise</a:t>
            </a:r>
          </a:p>
          <a:p>
            <a:pPr>
              <a:lnSpc>
                <a:spcPct val="150000"/>
              </a:lnSpc>
            </a:pPr>
            <a:r>
              <a:rPr lang="de-DE" altLang="de-DE" sz="2400" dirty="0"/>
              <a:t>5. Aufgabenstellung</a:t>
            </a:r>
          </a:p>
          <a:p>
            <a:pPr>
              <a:lnSpc>
                <a:spcPct val="150000"/>
              </a:lnSpc>
            </a:pPr>
            <a:r>
              <a:rPr lang="de-DE" altLang="de-DE" sz="2400" dirty="0"/>
              <a:t>6. Aufgabenformate</a:t>
            </a:r>
          </a:p>
          <a:p>
            <a:pPr>
              <a:lnSpc>
                <a:spcPct val="150000"/>
              </a:lnSpc>
            </a:pPr>
            <a:r>
              <a:rPr lang="de-DE" altLang="de-DE" sz="2400" dirty="0"/>
              <a:t>7. Konstruktion der Items</a:t>
            </a:r>
          </a:p>
          <a:p>
            <a:pPr>
              <a:lnSpc>
                <a:spcPct val="150000"/>
              </a:lnSpc>
            </a:pPr>
            <a:r>
              <a:rPr lang="de-DE" altLang="de-DE" sz="2400" dirty="0"/>
              <a:t>8. Bewertung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866124F-337B-5D4C-982D-AB183EEDB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Düsseldorf, </a:t>
            </a:r>
            <a:fld id="{6F035134-2EC5-D345-A42D-53D982D02DBC}" type="datetime4">
              <a:rPr lang="de-DE" smtClean="0"/>
              <a:pPr/>
              <a:t>18. November 2021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1FE47B6-3110-9D42-AD5B-0F6CF86DDE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DDF9AE-9AF3-49DF-8E53-FD59C28FFFFB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639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D49F10-460F-4A00-A355-05094615BA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384" y="872716"/>
            <a:ext cx="11377264" cy="5112568"/>
          </a:xfrm>
        </p:spPr>
        <p:txBody>
          <a:bodyPr/>
          <a:lstStyle/>
          <a:p>
            <a:pPr>
              <a:defRPr/>
            </a:pPr>
            <a:r>
              <a:rPr lang="de-DE" sz="2200" b="1" dirty="0"/>
              <a:t>Operatoren in den Aufgaben zur Überprüfung des Hörverstehens:</a:t>
            </a:r>
          </a:p>
          <a:p>
            <a:pPr>
              <a:defRPr/>
            </a:pPr>
            <a:endParaRPr lang="de-DE" sz="1000" b="1" dirty="0"/>
          </a:p>
          <a:p>
            <a:pPr>
              <a:lnSpc>
                <a:spcPct val="100000"/>
              </a:lnSpc>
              <a:defRPr/>
            </a:pPr>
            <a:r>
              <a:rPr lang="fr-FR" sz="2200" i="1" dirty="0"/>
              <a:t>associer      </a:t>
            </a:r>
            <a:r>
              <a:rPr lang="fr-FR" sz="2200" b="0" dirty="0"/>
              <a:t>(</a:t>
            </a:r>
            <a:r>
              <a:rPr lang="fr-FR" sz="2200" b="1" i="1" dirty="0"/>
              <a:t>Associez</a:t>
            </a:r>
            <a:r>
              <a:rPr lang="fr-FR" sz="2200" b="0" dirty="0"/>
              <a:t> chaque dialogue à une image.)</a:t>
            </a:r>
          </a:p>
          <a:p>
            <a:pPr>
              <a:lnSpc>
                <a:spcPct val="100000"/>
              </a:lnSpc>
              <a:defRPr/>
            </a:pPr>
            <a:r>
              <a:rPr lang="fr-FR" sz="2200" i="1" dirty="0"/>
              <a:t>cocher</a:t>
            </a:r>
            <a:r>
              <a:rPr lang="fr-FR" sz="2200" b="0" dirty="0"/>
              <a:t>         (</a:t>
            </a:r>
            <a:r>
              <a:rPr lang="fr-FR" sz="2200" b="1" i="1" dirty="0"/>
              <a:t>Cochez</a:t>
            </a:r>
            <a:r>
              <a:rPr lang="fr-FR" sz="2200" b="0" dirty="0"/>
              <a:t> la bonne réponse.)</a:t>
            </a:r>
          </a:p>
          <a:p>
            <a:pPr>
              <a:lnSpc>
                <a:spcPct val="100000"/>
              </a:lnSpc>
              <a:defRPr/>
            </a:pPr>
            <a:r>
              <a:rPr lang="fr-FR" sz="2200" i="1" dirty="0"/>
              <a:t>compléter</a:t>
            </a:r>
            <a:r>
              <a:rPr lang="fr-FR" sz="2200" b="0" dirty="0"/>
              <a:t>    (</a:t>
            </a:r>
            <a:r>
              <a:rPr lang="fr-FR" sz="2200" b="1" i="1" dirty="0"/>
              <a:t>Complétez</a:t>
            </a:r>
            <a:r>
              <a:rPr lang="fr-FR" sz="2200" b="0" dirty="0"/>
              <a:t> le texte à trous.)</a:t>
            </a:r>
          </a:p>
          <a:p>
            <a:pPr>
              <a:lnSpc>
                <a:spcPct val="100000"/>
              </a:lnSpc>
              <a:defRPr/>
            </a:pPr>
            <a:r>
              <a:rPr lang="fr-FR" sz="2200" i="1" dirty="0"/>
              <a:t>énumérer</a:t>
            </a:r>
            <a:r>
              <a:rPr lang="fr-FR" sz="2200" b="0" dirty="0"/>
              <a:t>    (</a:t>
            </a:r>
            <a:r>
              <a:rPr lang="fr-FR" sz="2200" b="1" i="1" dirty="0"/>
              <a:t>Enumérez</a:t>
            </a:r>
            <a:r>
              <a:rPr lang="fr-FR" sz="2200" b="0" dirty="0"/>
              <a:t> quatre aspects qui caractérisent l’univers des jeunes aujourd’hui.)</a:t>
            </a:r>
          </a:p>
          <a:p>
            <a:pPr>
              <a:lnSpc>
                <a:spcPct val="100000"/>
              </a:lnSpc>
              <a:defRPr/>
            </a:pPr>
            <a:r>
              <a:rPr lang="fr-FR" sz="2200" i="1" dirty="0"/>
              <a:t>noter</a:t>
            </a:r>
            <a:r>
              <a:rPr lang="fr-FR" sz="2200" b="0" dirty="0"/>
              <a:t> 	        (Le document sonore donne plusieurs exemples de la façon dont les Français </a:t>
            </a:r>
          </a:p>
          <a:p>
            <a:pPr>
              <a:lnSpc>
                <a:spcPct val="100000"/>
              </a:lnSpc>
              <a:defRPr/>
            </a:pPr>
            <a:r>
              <a:rPr lang="fr-FR" sz="2200" dirty="0"/>
              <a:t>		</a:t>
            </a:r>
            <a:r>
              <a:rPr lang="fr-FR" sz="2200" b="0" dirty="0"/>
              <a:t>célèbrent la fête nationale. </a:t>
            </a:r>
            <a:r>
              <a:rPr lang="la-Latn" sz="2200" b="1" i="1" dirty="0"/>
              <a:t>Notez</a:t>
            </a:r>
            <a:r>
              <a:rPr lang="la-Latn" sz="2200" b="0" dirty="0"/>
              <a:t>-en</a:t>
            </a:r>
            <a:r>
              <a:rPr lang="fr-FR" sz="2200" b="0" dirty="0"/>
              <a:t> deux.)</a:t>
            </a:r>
          </a:p>
          <a:p>
            <a:pPr>
              <a:lnSpc>
                <a:spcPct val="100000"/>
              </a:lnSpc>
              <a:defRPr/>
            </a:pPr>
            <a:r>
              <a:rPr lang="fr-FR" sz="2200" i="1" dirty="0"/>
              <a:t>relier</a:t>
            </a:r>
            <a:r>
              <a:rPr lang="fr-FR" sz="2200" b="0" dirty="0"/>
              <a:t> 	        (</a:t>
            </a:r>
            <a:r>
              <a:rPr lang="fr-FR" sz="2200" b="1" i="1" dirty="0"/>
              <a:t>Reliez</a:t>
            </a:r>
            <a:r>
              <a:rPr lang="fr-FR" sz="2200" b="0" dirty="0"/>
              <a:t> le début de la phrase avec une des solutions possibles.)</a:t>
            </a:r>
          </a:p>
          <a:p>
            <a:pPr>
              <a:lnSpc>
                <a:spcPct val="100000"/>
              </a:lnSpc>
              <a:defRPr/>
            </a:pPr>
            <a:r>
              <a:rPr lang="fr-FR" sz="2200" i="1" dirty="0"/>
              <a:t>répondre</a:t>
            </a:r>
            <a:r>
              <a:rPr lang="fr-FR" sz="2200" b="0" dirty="0"/>
              <a:t>     (</a:t>
            </a:r>
            <a:r>
              <a:rPr lang="fr-FR" sz="2200" b="1" i="1" dirty="0"/>
              <a:t>Répondez</a:t>
            </a:r>
            <a:r>
              <a:rPr lang="fr-FR" sz="2200" b="0" dirty="0"/>
              <a:t> brièvement aux questions en notant l’information demandée.)</a:t>
            </a:r>
          </a:p>
          <a:p>
            <a:pPr>
              <a:lnSpc>
                <a:spcPct val="100000"/>
              </a:lnSpc>
              <a:defRPr/>
            </a:pPr>
            <a:r>
              <a:rPr lang="fr-FR" sz="2200" i="1" dirty="0"/>
              <a:t>terminer</a:t>
            </a:r>
            <a:r>
              <a:rPr lang="fr-FR" sz="2200" b="0" dirty="0"/>
              <a:t>      (</a:t>
            </a:r>
            <a:r>
              <a:rPr lang="fr-FR" sz="2200" b="1" i="1" dirty="0"/>
              <a:t>Terminez</a:t>
            </a:r>
            <a:r>
              <a:rPr lang="fr-FR" sz="2200" b="0" dirty="0"/>
              <a:t> la phrase en tenant compte des informations données dans le </a:t>
            </a:r>
          </a:p>
          <a:p>
            <a:pPr>
              <a:lnSpc>
                <a:spcPct val="100000"/>
              </a:lnSpc>
              <a:defRPr/>
            </a:pPr>
            <a:r>
              <a:rPr lang="fr-FR" sz="2200" dirty="0"/>
              <a:t>		</a:t>
            </a:r>
            <a:r>
              <a:rPr lang="fr-FR" sz="2200" b="0" dirty="0"/>
              <a:t>document sonore.)</a:t>
            </a:r>
          </a:p>
          <a:p>
            <a:pPr>
              <a:lnSpc>
                <a:spcPct val="100000"/>
              </a:lnSpc>
              <a:defRPr/>
            </a:pPr>
            <a:endParaRPr lang="fr-FR" sz="1000" b="0" dirty="0"/>
          </a:p>
          <a:p>
            <a:pPr>
              <a:defRPr/>
            </a:pPr>
            <a:r>
              <a:rPr lang="de-DE" sz="1700" b="0" dirty="0">
                <a:solidFill>
                  <a:srgbClr val="00AFE7"/>
                </a:solidFill>
              </a:rPr>
              <a:t>https://</a:t>
            </a:r>
            <a:r>
              <a:rPr lang="la-Latn" sz="1700" b="0" dirty="0">
                <a:solidFill>
                  <a:srgbClr val="00AFE7"/>
                </a:solidFill>
              </a:rPr>
              <a:t>www.standardsicherung.schulministerium.nrw.de/cms/zentralabitur-gost/uebersicht/uebersicht-abi-gost.php</a:t>
            </a:r>
          </a:p>
          <a:p>
            <a:pPr>
              <a:lnSpc>
                <a:spcPct val="100000"/>
              </a:lnSpc>
              <a:defRPr/>
            </a:pPr>
            <a:endParaRPr lang="fr-FR" sz="1800" b="0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3CA1074-7BE8-4F7D-8EF5-5969C5A7B9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Düsseldorf, </a:t>
            </a:r>
            <a:fld id="{6F035134-2EC5-D345-A42D-53D982D02DBC}" type="datetime4">
              <a:rPr lang="de-DE" smtClean="0"/>
              <a:pPr/>
              <a:t>18. November 2021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9AC0781-F7E6-459D-904C-A76BC6D3DF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DDF9AE-9AF3-49DF-8E53-FD59C28FFFFB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9B44693-6240-476A-868C-A0843EFF1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04664"/>
            <a:ext cx="9217024" cy="432048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9999"/>
                </a:solidFill>
              </a:rPr>
              <a:t>6. Aufgabenformate</a:t>
            </a:r>
            <a:endParaRPr lang="de-DE" dirty="0">
              <a:solidFill>
                <a:srgbClr val="FF9999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37447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0E163-C663-4064-835F-0B0F3C30A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76858"/>
            <a:ext cx="11230302" cy="503870"/>
          </a:xfrm>
        </p:spPr>
        <p:txBody>
          <a:bodyPr>
            <a:normAutofit/>
          </a:bodyPr>
          <a:lstStyle/>
          <a:p>
            <a:r>
              <a:rPr lang="de-DE" sz="2600" dirty="0"/>
              <a:t>7. Konstruktion der Items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016E95-48FA-4989-A68F-93957C47DF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381" y="1628800"/>
            <a:ext cx="11230303" cy="3888063"/>
          </a:xfrm>
        </p:spPr>
        <p:txBody>
          <a:bodyPr/>
          <a:lstStyle/>
          <a:p>
            <a:pPr>
              <a:defRPr/>
            </a:pPr>
            <a:r>
              <a:rPr lang="de-DE" altLang="de-DE" sz="2400" b="1" dirty="0"/>
              <a:t>Allgemeine </a:t>
            </a:r>
            <a:r>
              <a:rPr lang="de-DE" altLang="de-DE" sz="2400" b="1" dirty="0" err="1"/>
              <a:t>Hinweise_Begrifflichkeiten</a:t>
            </a:r>
            <a:r>
              <a:rPr lang="de-DE" altLang="de-DE" sz="2400" b="1" dirty="0"/>
              <a:t>:</a:t>
            </a:r>
          </a:p>
          <a:p>
            <a:pPr>
              <a:defRPr/>
            </a:pPr>
            <a:endParaRPr lang="de-DE" altLang="de-DE" sz="2400" dirty="0"/>
          </a:p>
          <a:p>
            <a:pPr>
              <a:defRPr/>
            </a:pPr>
            <a:r>
              <a:rPr lang="de-DE" altLang="de-DE" sz="2400" dirty="0"/>
              <a:t>				Item </a:t>
            </a:r>
            <a:r>
              <a:rPr lang="de-DE" altLang="de-DE" sz="2400" b="0" dirty="0"/>
              <a:t>= einzelne Testaufgabe</a:t>
            </a:r>
          </a:p>
          <a:p>
            <a:pPr>
              <a:defRPr/>
            </a:pPr>
            <a:r>
              <a:rPr lang="de-DE" altLang="de-DE" sz="2400" dirty="0"/>
              <a:t>				</a:t>
            </a:r>
            <a:r>
              <a:rPr lang="la-Latn" altLang="de-DE" sz="2400" dirty="0"/>
              <a:t>Attraktor </a:t>
            </a:r>
            <a:r>
              <a:rPr lang="la-Latn" altLang="de-DE" sz="2400" b="0" dirty="0"/>
              <a:t>= richtige Antwort</a:t>
            </a:r>
          </a:p>
          <a:p>
            <a:pPr>
              <a:defRPr/>
            </a:pPr>
            <a:r>
              <a:rPr lang="de-DE" altLang="de-DE" sz="2400" dirty="0"/>
              <a:t>			</a:t>
            </a:r>
            <a:r>
              <a:rPr lang="la-Latn" altLang="de-DE" sz="2400" dirty="0"/>
              <a:t>	Distraktor </a:t>
            </a:r>
            <a:r>
              <a:rPr lang="la-Latn" altLang="de-DE" sz="2400" b="0" dirty="0"/>
              <a:t>= falsche Antwort</a:t>
            </a:r>
            <a:endParaRPr lang="la-Latn" altLang="de-DE" sz="2400" b="0" i="1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CBF3135-6B08-40DE-BFC8-8FC278486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Düsseldorf, </a:t>
            </a:r>
            <a:fld id="{6F035134-2EC5-D345-A42D-53D982D02DBC}" type="datetime4">
              <a:rPr lang="de-DE" smtClean="0"/>
              <a:pPr/>
              <a:t>18. November 2021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9CB402-B9E3-4B3A-AF07-EB3B11AA21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DDF9AE-9AF3-49DF-8E53-FD59C28FFFFB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7090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F5FBD5-8CD0-48CE-A56F-540A4CF68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67132"/>
            <a:ext cx="11304017" cy="342596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9999"/>
                </a:solidFill>
              </a:rPr>
              <a:t>7. Konstruktion der Items</a:t>
            </a:r>
            <a:endParaRPr lang="de-DE" dirty="0">
              <a:solidFill>
                <a:srgbClr val="FF9999"/>
              </a:solidFill>
              <a:highlight>
                <a:srgbClr val="FFFF00"/>
              </a:highlight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F2A7EED-13FE-4243-A705-7AAE634A0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384" y="908720"/>
            <a:ext cx="11232628" cy="518457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de-DE" altLang="de-DE" sz="2000" b="1" dirty="0">
              <a:latin typeface="+mn-lt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2000" b="1" dirty="0">
                <a:latin typeface="+mn-lt"/>
              </a:rPr>
              <a:t>Die Items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de-DE" altLang="de-DE" sz="1200" b="1" dirty="0">
              <a:latin typeface="+mn-lt"/>
            </a:endParaRPr>
          </a:p>
          <a:p>
            <a:pPr marL="342900" lvl="0" indent="-34290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w"/>
              <a:tabLst>
                <a:tab pos="457200" algn="l"/>
              </a:tabLst>
            </a:pPr>
            <a:r>
              <a:rPr lang="de-DE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beziehen sich auf eine </a:t>
            </a:r>
            <a:r>
              <a:rPr lang="de-DE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wesentliche (Teil-) Aussage </a:t>
            </a:r>
            <a:r>
              <a:rPr lang="de-DE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im Text,</a:t>
            </a:r>
            <a:endParaRPr lang="de-DE" sz="2000" dirty="0">
              <a:effectLst/>
              <a:latin typeface="+mn-lt"/>
              <a:ea typeface="Times New Roman" panose="02020603050405020304" pitchFamily="18" charset="0"/>
            </a:endParaRPr>
          </a:p>
          <a:p>
            <a:pPr fontAlgn="base">
              <a:spcBef>
                <a:spcPts val="0"/>
              </a:spcBef>
              <a:spcAft>
                <a:spcPts val="0"/>
              </a:spcAft>
            </a:pPr>
            <a:r>
              <a:rPr lang="de-DE" sz="20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		</a:t>
            </a:r>
            <a:endParaRPr lang="de-DE" sz="20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w"/>
              <a:tabLst>
                <a:tab pos="457200" algn="l"/>
              </a:tabLst>
            </a:pPr>
            <a:r>
              <a:rPr lang="de-DE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entsprechen in ihrer Anordnung weitestgehend der </a:t>
            </a:r>
            <a:r>
              <a:rPr lang="de-DE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Chronologie</a:t>
            </a:r>
            <a:r>
              <a:rPr lang="de-DE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des Texts,	</a:t>
            </a:r>
            <a:endParaRPr lang="de-DE" sz="2000" dirty="0">
              <a:effectLst/>
              <a:latin typeface="+mn-lt"/>
              <a:ea typeface="Times New Roman" panose="02020603050405020304" pitchFamily="18" charset="0"/>
            </a:endParaRPr>
          </a:p>
          <a:p>
            <a:pPr fontAlgn="base">
              <a:spcBef>
                <a:spcPts val="0"/>
              </a:spcBef>
              <a:spcAft>
                <a:spcPts val="0"/>
              </a:spcAft>
            </a:pPr>
            <a:r>
              <a:rPr lang="de-DE" sz="2000" b="1" i="1" dirty="0">
                <a:solidFill>
                  <a:srgbClr val="7F7F7F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de-DE" sz="2000" b="1" i="1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de-DE" sz="20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w"/>
              <a:tabLst>
                <a:tab pos="457200" algn="l"/>
              </a:tabLst>
            </a:pPr>
            <a:r>
              <a:rPr lang="de-DE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sind m</a:t>
            </a:r>
            <a:r>
              <a:rPr lang="de-DE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de-DE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glichst </a:t>
            </a:r>
            <a:r>
              <a:rPr lang="de-DE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gleichm</a:t>
            </a:r>
            <a:r>
              <a:rPr lang="de-DE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äß</a:t>
            </a:r>
            <a:r>
              <a:rPr lang="de-DE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ig</a:t>
            </a:r>
            <a:r>
              <a:rPr lang="de-DE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de-DE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de-DE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ber den H</a:t>
            </a:r>
            <a:r>
              <a:rPr lang="de-DE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de-DE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rtext </a:t>
            </a:r>
            <a:r>
              <a:rPr lang="de-DE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verteilt</a:t>
            </a:r>
            <a:r>
              <a:rPr lang="de-DE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</a:t>
            </a:r>
            <a:endParaRPr lang="de-DE" sz="2000" dirty="0">
              <a:effectLst/>
              <a:latin typeface="+mn-lt"/>
              <a:ea typeface="Times New Roman" panose="02020603050405020304" pitchFamily="18" charset="0"/>
            </a:endParaRPr>
          </a:p>
          <a:p>
            <a:pPr fontAlgn="base">
              <a:spcBef>
                <a:spcPts val="0"/>
              </a:spcBef>
              <a:spcAft>
                <a:spcPts val="0"/>
              </a:spcAft>
            </a:pPr>
            <a:r>
              <a:rPr lang="de-DE" sz="2000" b="1" i="1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de-DE" sz="2000" b="1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						</a:t>
            </a:r>
            <a:endParaRPr lang="de-DE" sz="2000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w"/>
              <a:tabLst>
                <a:tab pos="457200" algn="l"/>
              </a:tabLst>
            </a:pPr>
            <a:r>
              <a:rPr lang="de-DE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sind </a:t>
            </a:r>
            <a:r>
              <a:rPr lang="de-DE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voneinander unabhängig </a:t>
            </a:r>
            <a:r>
              <a:rPr lang="de-DE" sz="195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(die Lösung eines Items gibt die Lösung eines anderen nicht vor),</a:t>
            </a:r>
            <a:endParaRPr lang="de-DE" sz="2000" dirty="0">
              <a:latin typeface="+mn-lt"/>
              <a:ea typeface="Times New Roman" panose="02020603050405020304" pitchFamily="18" charset="0"/>
            </a:endParaRPr>
          </a:p>
          <a:p>
            <a:pPr marL="342900" lvl="0" indent="-34290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w"/>
              <a:tabLst>
                <a:tab pos="457200" algn="l"/>
              </a:tabLst>
            </a:pPr>
            <a:endParaRPr lang="de-DE" sz="20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w"/>
              <a:tabLst>
                <a:tab pos="457200" algn="l"/>
              </a:tabLst>
            </a:pPr>
            <a:r>
              <a:rPr lang="de-DE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sind bei geschlossenen Aufgaben so konstruiert, dass es zu jedem Item </a:t>
            </a:r>
            <a:r>
              <a:rPr lang="de-DE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eine eindeutig richtige </a:t>
            </a:r>
          </a:p>
          <a:p>
            <a:pPr lvl="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de-DE" sz="20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r>
              <a:rPr lang="de-DE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Antwort gibt</a:t>
            </a:r>
            <a:r>
              <a:rPr lang="de-DE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 lvl="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de-DE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w"/>
              <a:tabLst>
                <a:tab pos="457200" algn="l"/>
              </a:tabLst>
            </a:pPr>
            <a:r>
              <a:rPr lang="la-Latn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enthalten nur </a:t>
            </a:r>
            <a:r>
              <a:rPr lang="la-Latn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plausible</a:t>
            </a:r>
            <a:r>
              <a:rPr lang="la-Latn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Distraktoren,</a:t>
            </a:r>
            <a:endParaRPr lang="de-DE" sz="20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33FF01-885B-49C5-A4F9-0F621A1F77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Düsseldorf, </a:t>
            </a:r>
            <a:fld id="{6F035134-2EC5-D345-A42D-53D982D02DBC}" type="datetime4">
              <a:rPr lang="de-DE" smtClean="0"/>
              <a:pPr/>
              <a:t>18. November 2021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FC30894-2B42-4A0C-A340-54982EAC2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DDF9AE-9AF3-49DF-8E53-FD59C28FFFFB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9299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1607D5-30F7-46AC-9678-F76CB3111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76672"/>
            <a:ext cx="11230302" cy="374180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9999"/>
                </a:solidFill>
              </a:rPr>
              <a:t>7. Konstruktion der Items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0017A3-02BD-4CE0-AC00-2ED1D8457C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375" y="1124744"/>
            <a:ext cx="11377265" cy="4896544"/>
          </a:xfrm>
        </p:spPr>
        <p:txBody>
          <a:bodyPr/>
          <a:lstStyle/>
          <a:p>
            <a:pPr marL="342900" lvl="0" indent="-34290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w"/>
              <a:tabLst>
                <a:tab pos="457200" algn="l"/>
              </a:tabLst>
            </a:pPr>
            <a:r>
              <a:rPr lang="la-Latn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erfordern das Verstehen des Hörtexts </a:t>
            </a:r>
            <a:r>
              <a:rPr lang="de-DE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und sind </a:t>
            </a:r>
            <a:r>
              <a:rPr lang="de-DE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nicht allein durch Weltwissen</a:t>
            </a:r>
            <a:r>
              <a:rPr lang="de-DE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zu lösen,</a:t>
            </a:r>
          </a:p>
          <a:p>
            <a:pPr fontAlgn="base">
              <a:spcBef>
                <a:spcPts val="0"/>
              </a:spcBef>
              <a:spcAft>
                <a:spcPts val="0"/>
              </a:spcAft>
            </a:pPr>
            <a:r>
              <a:rPr lang="de-DE" sz="2000" b="1" i="1" dirty="0">
                <a:solidFill>
                  <a:srgbClr val="7F7F7F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 marL="342900" lvl="0" indent="-34290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w"/>
              <a:tabLst>
                <a:tab pos="457200" algn="l"/>
              </a:tabLst>
            </a:pPr>
            <a:r>
              <a:rPr lang="de-DE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sind so konstruiert, dass weder in Attraktoren noch in </a:t>
            </a:r>
            <a:r>
              <a:rPr lang="la-Latn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Distraktoren der </a:t>
            </a:r>
            <a:r>
              <a:rPr lang="la-Latn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Wortlaut des Original</a:t>
            </a:r>
            <a:r>
              <a:rPr lang="de-DE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la-Latn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textes </a:t>
            </a:r>
            <a:r>
              <a:rPr lang="la-Latn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wiederholt wird</a:t>
            </a:r>
            <a:endParaRPr lang="de-DE" sz="20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de-DE" sz="20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w"/>
              <a:tabLst>
                <a:tab pos="457200" algn="l"/>
              </a:tabLst>
            </a:pPr>
            <a:r>
              <a:rPr lang="de-DE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sind so konstruiert, dass sich die Antwortmöglichkeiten </a:t>
            </a:r>
            <a:r>
              <a:rPr lang="de-DE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syntaktisch</a:t>
            </a:r>
            <a:r>
              <a:rPr lang="de-DE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und in ihrer </a:t>
            </a:r>
            <a:r>
              <a:rPr lang="de-DE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Komplexität</a:t>
            </a:r>
            <a:r>
              <a:rPr lang="de-DE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ähneln,</a:t>
            </a:r>
          </a:p>
          <a:p>
            <a:pPr lvl="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de-DE" sz="20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w"/>
              <a:tabLst>
                <a:tab pos="457200" algn="l"/>
              </a:tabLst>
            </a:pPr>
            <a:r>
              <a:rPr lang="de-DE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vermeiden </a:t>
            </a:r>
            <a:r>
              <a:rPr lang="de-DE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Verneinungen</a:t>
            </a:r>
            <a:r>
              <a:rPr lang="de-DE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 lvl="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de-DE" sz="20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342900" lvl="0" indent="-342900" fontAlgn="base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w"/>
              <a:tabLst>
                <a:tab pos="457200" algn="l"/>
              </a:tabLst>
            </a:pPr>
            <a:r>
              <a:rPr lang="de-DE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sind </a:t>
            </a:r>
            <a:r>
              <a:rPr lang="de-DE" sz="20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präzise und klar </a:t>
            </a:r>
            <a:r>
              <a:rPr lang="de-DE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formuliert, d. h. ohne Einschränkungs- und Ausschließlichkeitspartikel (z. B. </a:t>
            </a:r>
          </a:p>
          <a:p>
            <a:pPr lvl="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de-DE" sz="2000" i="1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fr-FR" sz="20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toujours, peu de </a:t>
            </a:r>
            <a:r>
              <a:rPr lang="de-DE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etc.)</a:t>
            </a:r>
            <a:endParaRPr lang="de-DE" sz="2000" dirty="0">
              <a:effectLst/>
              <a:latin typeface="+mn-lt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A262511-BF37-4D12-AA22-2F435EB489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Düsseldorf, </a:t>
            </a:r>
            <a:fld id="{6F035134-2EC5-D345-A42D-53D982D02DBC}" type="datetime4">
              <a:rPr lang="de-DE" smtClean="0"/>
              <a:pPr/>
              <a:t>18. November 2021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9B2EF6-D950-41F9-804E-E70BCDB9DC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DDF9AE-9AF3-49DF-8E53-FD59C28FFFFB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6798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B98BC8-DCBD-40B8-908D-7E0B39D7F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43580"/>
            <a:ext cx="11230302" cy="648000"/>
          </a:xfrm>
        </p:spPr>
        <p:txBody>
          <a:bodyPr>
            <a:normAutofit/>
          </a:bodyPr>
          <a:lstStyle/>
          <a:p>
            <a:r>
              <a:rPr lang="de-DE" sz="2600" dirty="0"/>
              <a:t>8. Bewertung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B8599E-18FE-44C6-B1AF-AEC06BF24B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5661" y="1484784"/>
            <a:ext cx="11376024" cy="4346160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de-DE" sz="2400" b="0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E65B47-D915-45D7-8054-D3623401EA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Düsseldorf, </a:t>
            </a:r>
            <a:fld id="{6F035134-2EC5-D345-A42D-53D982D02DBC}" type="datetime4">
              <a:rPr lang="de-DE" smtClean="0"/>
              <a:pPr/>
              <a:t>18. November 2021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8ED99C0-7DE1-4657-8EBC-0D5E255EE4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DDF9AE-9AF3-49DF-8E53-FD59C28FFFFB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78BC90C-E105-4163-8EC3-57D800BB492B}"/>
              </a:ext>
            </a:extLst>
          </p:cNvPr>
          <p:cNvSpPr txBox="1"/>
          <p:nvPr/>
        </p:nvSpPr>
        <p:spPr>
          <a:xfrm>
            <a:off x="551384" y="1124744"/>
            <a:ext cx="1080119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w"/>
            </a:pPr>
            <a:r>
              <a:rPr lang="de-DE" sz="2400" b="0" dirty="0"/>
              <a:t>Bewertung der </a:t>
            </a:r>
            <a:r>
              <a:rPr lang="de-DE" sz="2400" dirty="0"/>
              <a:t>Richtigkeit</a:t>
            </a:r>
            <a:r>
              <a:rPr lang="de-DE" sz="2400" b="0" dirty="0"/>
              <a:t> </a:t>
            </a:r>
            <a:r>
              <a:rPr lang="de-DE" sz="2400" dirty="0"/>
              <a:t>der inhaltlichen Lösungen</a:t>
            </a:r>
          </a:p>
          <a:p>
            <a:pPr>
              <a:lnSpc>
                <a:spcPct val="100000"/>
              </a:lnSpc>
            </a:pPr>
            <a:endParaRPr lang="de-DE" sz="2400" dirty="0"/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w"/>
            </a:pPr>
            <a:r>
              <a:rPr lang="de-DE" sz="2400" b="0" dirty="0"/>
              <a:t>1 Bewertungseinheit (BE) pro richtiger Lösung in Abitur und Vorabiturklausur</a:t>
            </a:r>
          </a:p>
          <a:p>
            <a:pPr>
              <a:lnSpc>
                <a:spcPct val="100000"/>
              </a:lnSpc>
            </a:pPr>
            <a:endParaRPr lang="de-DE" sz="2400" b="0"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w"/>
            </a:pPr>
            <a:r>
              <a:rPr lang="de-DE" altLang="de-DE" sz="2400" dirty="0">
                <a:sym typeface="Wingdings" panose="05000000000000000000" pitchFamily="2" charset="2"/>
              </a:rPr>
              <a:t>K</a:t>
            </a:r>
            <a:r>
              <a:rPr lang="de-DE" sz="2400" b="0" dirty="0"/>
              <a:t>eine halben Bewertungseinheiten!!!</a:t>
            </a:r>
          </a:p>
          <a:p>
            <a:pPr>
              <a:lnSpc>
                <a:spcPct val="100000"/>
              </a:lnSpc>
            </a:pPr>
            <a:endParaRPr lang="de-DE" sz="2400" b="0" dirty="0"/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w"/>
            </a:pPr>
            <a:endParaRPr lang="de-DE" sz="2400" dirty="0"/>
          </a:p>
          <a:p>
            <a:pPr marL="285750" indent="-285750">
              <a:buFont typeface="Wingdings" panose="05000000000000000000" pitchFamily="2" charset="2"/>
              <a:buChar char="w"/>
            </a:pPr>
            <a:r>
              <a:rPr lang="de-DE" sz="2400" b="0" dirty="0"/>
              <a:t>Empfohlenes Bewertungsraster: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55D78B7-4CB8-49B9-93BE-94ECF9058389}"/>
              </a:ext>
            </a:extLst>
          </p:cNvPr>
          <p:cNvSpPr txBox="1"/>
          <p:nvPr/>
        </p:nvSpPr>
        <p:spPr>
          <a:xfrm>
            <a:off x="551384" y="5184613"/>
            <a:ext cx="81369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Die Setzung „1</a:t>
            </a:r>
            <a:r>
              <a:rPr lang="de-DE" baseline="0" dirty="0"/>
              <a:t> </a:t>
            </a:r>
            <a:r>
              <a:rPr lang="de-DE" dirty="0"/>
              <a:t>BE pro Item“ gilt nur für das</a:t>
            </a:r>
            <a:r>
              <a:rPr lang="de-DE" baseline="0" dirty="0"/>
              <a:t> Abitur und für die Vorabiturklausur. In der Q-Phase können es auch „2 BE pro Item“ sein.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7330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892ECE-0204-4FF1-A5F6-A234B23E7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13690"/>
            <a:ext cx="11248698" cy="342596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9999"/>
                </a:solidFill>
              </a:rPr>
              <a:t>8. Bewertung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AB2FEC-89DE-40EA-959C-77925FFC8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5661" y="1700808"/>
            <a:ext cx="11376024" cy="3816055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de-DE" sz="1800" b="0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E47DE5-40E5-4659-9046-B93151666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Düsseldorf, </a:t>
            </a:r>
            <a:fld id="{6F035134-2EC5-D345-A42D-53D982D02DBC}" type="datetime4">
              <a:rPr lang="de-DE" smtClean="0"/>
              <a:pPr/>
              <a:t>18. November 2021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329D852-4FC0-4820-90AC-D791A48CE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DDF9AE-9AF3-49DF-8E53-FD59C28FFFFB}" type="slidenum">
              <a:rPr lang="de-DE" smtClean="0"/>
              <a:pPr/>
              <a:t>25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8F2E9B5-5F6F-4957-9E7E-6D546A616C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01" t="18473" r="38800" b="30153"/>
          <a:stretch/>
        </p:blipFill>
        <p:spPr>
          <a:xfrm>
            <a:off x="2279576" y="751929"/>
            <a:ext cx="5399515" cy="56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318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FF47C71-75AE-7748-A10B-DED0367206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Düsseldorf, </a:t>
            </a:r>
            <a:fld id="{6F035134-2EC5-D345-A42D-53D982D02DBC}" type="datetime4">
              <a:rPr lang="de-DE" smtClean="0"/>
              <a:pPr/>
              <a:t>18. November 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F39A899-22BF-9F4A-AD48-F5A631D24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DDF9AE-9AF3-49DF-8E53-FD59C28FFFFB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CD0D362-4612-4849-8A5D-E9D772E20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700808"/>
            <a:ext cx="7886700" cy="1325563"/>
          </a:xfrm>
        </p:spPr>
        <p:txBody>
          <a:bodyPr/>
          <a:lstStyle/>
          <a:p>
            <a:r>
              <a:rPr lang="de-DE" sz="3200" i="1" dirty="0"/>
              <a:t>Vielen Dank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349392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FBD5A63-F88C-664D-851F-7D322363A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96368"/>
            <a:ext cx="11232628" cy="648000"/>
          </a:xfrm>
        </p:spPr>
        <p:txBody>
          <a:bodyPr>
            <a:normAutofit/>
          </a:bodyPr>
          <a:lstStyle/>
          <a:p>
            <a:r>
              <a:rPr lang="de-DE" sz="2600" dirty="0"/>
              <a:t>1. Hörverstehen im Kontext 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A1BBAB65-912F-4C4A-BD3E-F83B6DB598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384" y="1520980"/>
            <a:ext cx="10801200" cy="3995884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/>
              <a:t>Änderung der Aufgabenart im Zentralabitur ab 2025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de-DE" sz="2400" b="0" dirty="0"/>
              <a:t>Anpassungen der </a:t>
            </a:r>
            <a:r>
              <a:rPr lang="de-DE" sz="2400" b="0" dirty="0">
                <a:solidFill>
                  <a:srgbClr val="00B050"/>
                </a:solidFill>
              </a:rPr>
              <a:t>NRW-Regelungen</a:t>
            </a:r>
            <a:r>
              <a:rPr lang="de-DE" sz="2400" b="0" dirty="0">
                <a:solidFill>
                  <a:srgbClr val="0070C0"/>
                </a:solidFill>
              </a:rPr>
              <a:t> </a:t>
            </a:r>
            <a:r>
              <a:rPr lang="de-DE" sz="2400" b="0" dirty="0"/>
              <a:t>an die </a:t>
            </a:r>
            <a:r>
              <a:rPr lang="de-DE" sz="2400" b="0" dirty="0">
                <a:solidFill>
                  <a:srgbClr val="C00000"/>
                </a:solidFill>
              </a:rPr>
              <a:t>KMK-Vereinbarungen</a:t>
            </a:r>
            <a:r>
              <a:rPr lang="de-DE" sz="2400" b="0" dirty="0"/>
              <a:t>, d. h. </a:t>
            </a:r>
            <a:r>
              <a:rPr lang="de-DE" sz="2400" b="0" u="sng" dirty="0"/>
              <a:t>an die Formate</a:t>
            </a:r>
            <a:r>
              <a:rPr lang="de-DE" sz="2400" b="0" dirty="0"/>
              <a:t> des gemeinsamen bundesweiten Abituraufgabenpools der Länder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de-DE" sz="2400" b="0" u="sng" dirty="0"/>
              <a:t>Hintergrund</a:t>
            </a:r>
            <a:r>
              <a:rPr lang="de-DE" sz="2400" b="0" dirty="0"/>
              <a:t>: Obligatorische </a:t>
            </a:r>
            <a:r>
              <a:rPr lang="de-DE" sz="2400" b="0" dirty="0">
                <a:solidFill>
                  <a:srgbClr val="C00000"/>
                </a:solidFill>
              </a:rPr>
              <a:t>Auswahl von Abituraufgaben </a:t>
            </a:r>
            <a:r>
              <a:rPr lang="de-DE" sz="2400" b="0" dirty="0"/>
              <a:t>aus dem </a:t>
            </a:r>
            <a:r>
              <a:rPr lang="de-DE" sz="2400" b="0" dirty="0">
                <a:solidFill>
                  <a:srgbClr val="C00000"/>
                </a:solidFill>
              </a:rPr>
              <a:t>IQB-Pool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de-DE" sz="2400" b="0" dirty="0"/>
          </a:p>
          <a:p>
            <a:pPr marL="0" indent="0">
              <a:buNone/>
            </a:pPr>
            <a:r>
              <a:rPr lang="de-DE" sz="2400" b="0" u="sng" dirty="0"/>
              <a:t>Ziel</a:t>
            </a:r>
            <a:r>
              <a:rPr lang="de-DE" sz="2400" b="0" dirty="0"/>
              <a:t>:</a:t>
            </a:r>
            <a:r>
              <a:rPr lang="de-DE" sz="2400" b="0" dirty="0">
                <a:solidFill>
                  <a:srgbClr val="0070C0"/>
                </a:solidFill>
              </a:rPr>
              <a:t> </a:t>
            </a:r>
            <a:r>
              <a:rPr lang="de-DE" sz="2400" b="0" dirty="0">
                <a:solidFill>
                  <a:srgbClr val="00B050"/>
                </a:solidFill>
              </a:rPr>
              <a:t>Stärkere Angleichung der Länder</a:t>
            </a:r>
            <a:endParaRPr lang="de-DE" sz="2400" b="0" dirty="0">
              <a:solidFill>
                <a:srgbClr val="0070C0"/>
              </a:solidFill>
            </a:endParaRP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B51527F-03C7-124D-8D0F-F3DA506BB1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Düsseldorf, </a:t>
            </a:r>
            <a:fld id="{6F035134-2EC5-D345-A42D-53D982D02DBC}" type="datetime4">
              <a:rPr lang="de-DE" smtClean="0"/>
              <a:pPr/>
              <a:t>18. November 2021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62AD165-EF14-B94E-BBFD-DF3BA229E1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DDF9AE-9AF3-49DF-8E53-FD59C28FFFFB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2166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88F0AC-F8FE-8C46-A9A6-9F59E78B5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404664"/>
            <a:ext cx="11232628" cy="648000"/>
          </a:xfrm>
        </p:spPr>
        <p:txBody>
          <a:bodyPr>
            <a:normAutofit/>
          </a:bodyPr>
          <a:lstStyle/>
          <a:p>
            <a:r>
              <a:rPr lang="de-DE" sz="2600" dirty="0"/>
              <a:t>2. Aufgabenart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E83BD65-1E9B-904E-9838-4AD6315764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/>
              <a:t>Die Überprüfung der Teilkompetenz Hörverstehen.</a:t>
            </a:r>
          </a:p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7217EB-2496-C943-848B-8D6E56869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46DDF9AE-9AF3-49DF-8E53-FD59C28FFFFB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86BC3E8-470E-492E-9583-4114690F2E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384" y="1556792"/>
            <a:ext cx="10297144" cy="3384007"/>
          </a:xfrm>
        </p:spPr>
        <p:txBody>
          <a:bodyPr/>
          <a:lstStyle/>
          <a:p>
            <a:pPr>
              <a:defRPr/>
            </a:pPr>
            <a:r>
              <a:rPr lang="de-DE" altLang="de-DE" sz="2400" dirty="0"/>
              <a:t>Neue Aufgabenart f</a:t>
            </a:r>
            <a:r>
              <a:rPr lang="de-DE" altLang="de-DE" sz="2400" b="0" dirty="0"/>
              <a:t>ür die fortgeführten modernen Fremdsprachen ab 2025:</a:t>
            </a:r>
          </a:p>
          <a:p>
            <a:pPr>
              <a:lnSpc>
                <a:spcPct val="100000"/>
              </a:lnSpc>
              <a:defRPr/>
            </a:pPr>
            <a:endParaRPr lang="de-DE" altLang="de-DE" sz="2400" b="0" i="1" dirty="0"/>
          </a:p>
          <a:p>
            <a:pPr algn="ctr">
              <a:defRPr/>
            </a:pPr>
            <a:r>
              <a:rPr lang="de-DE" altLang="de-DE" sz="2400" b="0" dirty="0">
                <a:solidFill>
                  <a:srgbClr val="00B050"/>
                </a:solidFill>
              </a:rPr>
              <a:t>Schreiben mit Leseverstehen (integriert) (Auswahl)</a:t>
            </a:r>
          </a:p>
          <a:p>
            <a:pPr algn="ctr">
              <a:defRPr/>
            </a:pPr>
            <a:r>
              <a:rPr lang="de-DE" altLang="de-DE" sz="2400" b="0" dirty="0">
                <a:solidFill>
                  <a:srgbClr val="00B050"/>
                </a:solidFill>
              </a:rPr>
              <a:t>Sprachmittlung (isoliert) *</a:t>
            </a:r>
          </a:p>
          <a:p>
            <a:pPr algn="ctr">
              <a:defRPr/>
            </a:pPr>
            <a:r>
              <a:rPr lang="de-DE" altLang="de-DE" sz="2400" b="0" dirty="0">
                <a:solidFill>
                  <a:srgbClr val="00B050"/>
                </a:solidFill>
              </a:rPr>
              <a:t>Hörverstehen (isoliert) *</a:t>
            </a:r>
          </a:p>
          <a:p>
            <a:pPr algn="ctr">
              <a:defRPr/>
            </a:pPr>
            <a:endParaRPr lang="de-DE" altLang="de-DE" sz="1600" i="1" dirty="0">
              <a:solidFill>
                <a:srgbClr val="00B050"/>
              </a:solidFill>
            </a:endParaRPr>
          </a:p>
          <a:p>
            <a:pPr algn="ctr">
              <a:defRPr/>
            </a:pPr>
            <a:endParaRPr lang="de-DE" altLang="de-DE" sz="1600" b="0" i="1" dirty="0"/>
          </a:p>
          <a:p>
            <a:pPr>
              <a:defRPr/>
            </a:pPr>
            <a:r>
              <a:rPr lang="de-DE" altLang="de-DE" sz="1400" b="0" dirty="0">
                <a:solidFill>
                  <a:srgbClr val="00B050"/>
                </a:solidFill>
              </a:rPr>
              <a:t>* </a:t>
            </a:r>
            <a:r>
              <a:rPr lang="de-DE" altLang="de-DE" sz="2000" b="0" dirty="0">
                <a:solidFill>
                  <a:srgbClr val="00B050"/>
                </a:solidFill>
              </a:rPr>
              <a:t>identische Aufgaben für alle Vorschläge eines Sets, keine Aufgabenauswahl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2196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4A7F178E-B2F2-CE41-BFEE-F6CF24EE6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16" y="6524748"/>
            <a:ext cx="2783416" cy="333252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Düsseldorf, </a:t>
            </a:r>
            <a:fld id="{6F035134-2EC5-D345-A42D-53D982D02DBC}" type="datetime4">
              <a:rPr lang="de-DE" smtClean="0"/>
              <a:pPr/>
              <a:t>18. November 2021</a:t>
            </a:fld>
            <a:endParaRPr lang="de-DE" dirty="0"/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1BB7A925-CA5B-604B-950B-6CF3615AB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9627" y="6524748"/>
            <a:ext cx="383779" cy="342596"/>
          </a:xfrm>
          <a:prstGeom prst="rect">
            <a:avLst/>
          </a:prstGeom>
        </p:spPr>
        <p:txBody>
          <a:bodyPr/>
          <a:lstStyle/>
          <a:p>
            <a:fld id="{46DDF9AE-9AF3-49DF-8E53-FD59C28FFFFB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Titel 5">
            <a:extLst>
              <a:ext uri="{FF2B5EF4-FFF2-40B4-BE49-F238E27FC236}">
                <a16:creationId xmlns:a16="http://schemas.microsoft.com/office/drawing/2014/main" id="{7C7D215E-22EE-474E-956D-A8FB63D6095C}"/>
              </a:ext>
            </a:extLst>
          </p:cNvPr>
          <p:cNvSpPr txBox="1">
            <a:spLocks/>
          </p:cNvSpPr>
          <p:nvPr/>
        </p:nvSpPr>
        <p:spPr>
          <a:xfrm>
            <a:off x="551384" y="476658"/>
            <a:ext cx="9505056" cy="648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9pPr>
          </a:lstStyle>
          <a:p>
            <a:r>
              <a:rPr lang="de-DE" sz="2600" dirty="0">
                <a:solidFill>
                  <a:srgbClr val="E2001A"/>
                </a:solidFill>
              </a:rPr>
              <a:t>3. Struktur der Gesamtaufgabe</a:t>
            </a:r>
            <a:endParaRPr lang="de-DE" sz="2600" kern="0" dirty="0">
              <a:solidFill>
                <a:srgbClr val="E2001A"/>
              </a:solidFill>
            </a:endParaRPr>
          </a:p>
        </p:txBody>
      </p:sp>
      <p:pic>
        <p:nvPicPr>
          <p:cNvPr id="13" name="Inhaltsplatzhalter 11">
            <a:extLst>
              <a:ext uri="{FF2B5EF4-FFF2-40B4-BE49-F238E27FC236}">
                <a16:creationId xmlns:a16="http://schemas.microsoft.com/office/drawing/2014/main" id="{5CF7CB5E-3558-4CBB-A71A-7221D8FB76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9" t="31583" r="17220" b="15775"/>
          <a:stretch/>
        </p:blipFill>
        <p:spPr>
          <a:xfrm>
            <a:off x="2711624" y="1556792"/>
            <a:ext cx="6292225" cy="410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86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5433801-24AD-4F1F-B407-892EA17288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Düsseldorf, </a:t>
            </a:r>
            <a:fld id="{6F035134-2EC5-D345-A42D-53D982D02DBC}" type="datetime4">
              <a:rPr lang="de-DE" smtClean="0"/>
              <a:pPr/>
              <a:t>18. November 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473989B-40D8-4FDB-9FE2-2F644EC37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DDF9AE-9AF3-49DF-8E53-FD59C28FFFFB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AF91AB9B-0C76-4189-BED9-1DB5F1AF37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9983" t="31558" r="4321" b="16832"/>
          <a:stretch/>
        </p:blipFill>
        <p:spPr bwMode="auto">
          <a:xfrm>
            <a:off x="2063552" y="1268760"/>
            <a:ext cx="9074464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el 5">
            <a:extLst>
              <a:ext uri="{FF2B5EF4-FFF2-40B4-BE49-F238E27FC236}">
                <a16:creationId xmlns:a16="http://schemas.microsoft.com/office/drawing/2014/main" id="{DDA02EB8-1E4B-4665-B700-C90255D50BAA}"/>
              </a:ext>
            </a:extLst>
          </p:cNvPr>
          <p:cNvSpPr txBox="1">
            <a:spLocks/>
          </p:cNvSpPr>
          <p:nvPr/>
        </p:nvSpPr>
        <p:spPr>
          <a:xfrm>
            <a:off x="551384" y="512712"/>
            <a:ext cx="8231511" cy="648000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9pPr>
          </a:lstStyle>
          <a:p>
            <a:r>
              <a:rPr lang="de-DE" sz="1800" dirty="0">
                <a:solidFill>
                  <a:srgbClr val="FF9999"/>
                </a:solidFill>
              </a:rPr>
              <a:t>3. Struktur der Gesamtaufgabe</a:t>
            </a:r>
            <a:endParaRPr lang="de-DE" sz="1800" kern="0" dirty="0">
              <a:solidFill>
                <a:srgbClr val="FF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223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0BE5662-1034-4105-A12B-7854E3C7A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384" y="1412776"/>
            <a:ext cx="11230300" cy="4104457"/>
          </a:xfrm>
        </p:spPr>
        <p:txBody>
          <a:bodyPr/>
          <a:lstStyle/>
          <a:p>
            <a:r>
              <a:rPr lang="de-DE" sz="2400" b="1" dirty="0"/>
              <a:t>Curriculare Grundlagen für den Klausurteil zum Hörverstehen (</a:t>
            </a:r>
            <a:r>
              <a:rPr lang="de-DE" sz="2400" b="1" u="sng" dirty="0"/>
              <a:t>isoliert</a:t>
            </a:r>
            <a:r>
              <a:rPr lang="de-DE" sz="2400" b="1" dirty="0"/>
              <a:t>) im Zentralabitur:</a:t>
            </a:r>
          </a:p>
          <a:p>
            <a:pPr>
              <a:lnSpc>
                <a:spcPct val="100000"/>
              </a:lnSpc>
              <a:defRPr/>
            </a:pPr>
            <a:r>
              <a:rPr lang="de-DE" sz="2400" b="0" dirty="0"/>
              <a:t>Curriculare Vorgaben für die Konzeption von </a:t>
            </a:r>
            <a:r>
              <a:rPr lang="la-Latn" sz="2400" b="0" dirty="0"/>
              <a:t>Hörverstehensaufgaben </a:t>
            </a:r>
            <a:r>
              <a:rPr lang="de-DE" sz="2400" b="0" dirty="0"/>
              <a:t>des KLP </a:t>
            </a:r>
            <a:r>
              <a:rPr lang="la-Latn" sz="2400" b="0" dirty="0"/>
              <a:t>GOSt </a:t>
            </a:r>
            <a:r>
              <a:rPr lang="de-DE" sz="2400" b="0" dirty="0"/>
              <a:t>Französisch </a:t>
            </a:r>
            <a:r>
              <a:rPr lang="la-Latn" sz="2400" b="0" dirty="0"/>
              <a:t>in </a:t>
            </a:r>
            <a:r>
              <a:rPr lang="de-DE" sz="2400" b="0" dirty="0"/>
              <a:t>den </a:t>
            </a:r>
            <a:r>
              <a:rPr lang="la-Latn" sz="2400" b="0" dirty="0"/>
              <a:t>Kapitel</a:t>
            </a:r>
            <a:r>
              <a:rPr lang="de-DE" sz="2400" b="0" dirty="0"/>
              <a:t>n</a:t>
            </a:r>
            <a:r>
              <a:rPr lang="la-Latn" sz="2400" b="0" dirty="0"/>
              <a:t> 2</a:t>
            </a:r>
            <a:r>
              <a:rPr lang="de-DE" sz="2400" b="0" dirty="0"/>
              <a:t>,</a:t>
            </a:r>
            <a:r>
              <a:rPr lang="la-Latn" sz="2400" b="0" dirty="0"/>
              <a:t> 3</a:t>
            </a:r>
            <a:r>
              <a:rPr lang="de-DE" sz="2400" b="0" dirty="0"/>
              <a:t> und</a:t>
            </a:r>
            <a:r>
              <a:rPr lang="la-Latn" sz="2400" b="0" dirty="0"/>
              <a:t> 4</a:t>
            </a:r>
            <a:r>
              <a:rPr lang="de-DE" sz="2400" b="0" dirty="0"/>
              <a:t>.</a:t>
            </a:r>
          </a:p>
          <a:p>
            <a:pPr>
              <a:lnSpc>
                <a:spcPct val="100000"/>
              </a:lnSpc>
              <a:defRPr/>
            </a:pPr>
            <a:r>
              <a:rPr lang="de-DE" sz="2400" b="0" dirty="0">
                <a:solidFill>
                  <a:srgbClr val="00B050"/>
                </a:solidFill>
              </a:rPr>
              <a:t>(Weiterentwicklung des KLP S-II ab 2022)</a:t>
            </a:r>
          </a:p>
          <a:p>
            <a:pPr>
              <a:lnSpc>
                <a:spcPct val="100000"/>
              </a:lnSpc>
              <a:defRPr/>
            </a:pPr>
            <a:endParaRPr lang="de-DE" sz="2400" b="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de-DE" sz="2400" b="0" dirty="0"/>
              <a:t>Konstruktionshinweise – Konzeption von Klausuren mit Blick auf die Aufgabenformate im Zentralabitur vom 2.9.2021:</a:t>
            </a:r>
          </a:p>
          <a:p>
            <a:pPr>
              <a:lnSpc>
                <a:spcPct val="100000"/>
              </a:lnSpc>
              <a:defRPr/>
            </a:pPr>
            <a:r>
              <a:rPr lang="de-DE" sz="2400" b="0" dirty="0">
                <a:solidFill>
                  <a:schemeClr val="accent1">
                    <a:lumMod val="75000"/>
                  </a:schemeClr>
                </a:solidFill>
              </a:rPr>
              <a:t>https://www.standardsicherung.schulministerium.nrw.de/cms/zentralabitur-gost/faecher/getfile.php?file=5464</a:t>
            </a:r>
          </a:p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BB0BA9F-4D82-4FA8-99CE-AF2E74DAC3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Düsseldorf, </a:t>
            </a:r>
            <a:fld id="{6F035134-2EC5-D345-A42D-53D982D02DBC}" type="datetime4">
              <a:rPr lang="de-DE" smtClean="0"/>
              <a:pPr/>
              <a:t>18. November 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30DDD0D-E37B-4F1C-A1AF-3972AA4AB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DDF9AE-9AF3-49DF-8E53-FD59C28FFFFB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536766F6-948E-45AB-BB8F-F97DE6815F15}"/>
              </a:ext>
            </a:extLst>
          </p:cNvPr>
          <p:cNvSpPr txBox="1">
            <a:spLocks/>
          </p:cNvSpPr>
          <p:nvPr/>
        </p:nvSpPr>
        <p:spPr>
          <a:xfrm>
            <a:off x="405660" y="600198"/>
            <a:ext cx="9866803" cy="740569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-BoldMT" charset="0"/>
              </a:defRPr>
            </a:lvl9pPr>
          </a:lstStyle>
          <a:p>
            <a:pPr>
              <a:defRPr/>
            </a:pPr>
            <a:r>
              <a:rPr lang="de-DE" sz="2600" kern="0" dirty="0">
                <a:solidFill>
                  <a:srgbClr val="E2001A"/>
                </a:solidFill>
              </a:rPr>
              <a:t>4. Konstruktionshinweise des Klausurteils zum Hörverstehen </a:t>
            </a:r>
          </a:p>
        </p:txBody>
      </p:sp>
    </p:spTree>
    <p:extLst>
      <p:ext uri="{BB962C8B-B14F-4D97-AF65-F5344CB8AC3E}">
        <p14:creationId xmlns:p14="http://schemas.microsoft.com/office/powerpoint/2010/main" val="2108833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22FB28B-68CD-47AD-9874-EA2A92B10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2422" y="1340768"/>
            <a:ext cx="11376025" cy="4176465"/>
          </a:xfrm>
        </p:spPr>
        <p:txBody>
          <a:bodyPr/>
          <a:lstStyle/>
          <a:p>
            <a:pPr>
              <a:defRPr/>
            </a:pPr>
            <a:r>
              <a:rPr lang="de-DE" sz="2400" b="1" dirty="0"/>
              <a:t>Konstruktion des Klausurteils zum Hörverstehen (isoliert) im Zentralabitur und in der Vorabiturklausur:</a:t>
            </a:r>
          </a:p>
          <a:p>
            <a:pPr>
              <a:defRPr/>
            </a:pPr>
            <a:endParaRPr lang="de-DE" sz="1000" b="1" dirty="0"/>
          </a:p>
          <a:p>
            <a:pPr>
              <a:defRPr/>
            </a:pPr>
            <a:r>
              <a:rPr lang="de-DE" altLang="de-DE" sz="2400" dirty="0"/>
              <a:t> </a:t>
            </a:r>
            <a:r>
              <a:rPr lang="de-DE" altLang="de-DE" sz="2400" dirty="0">
                <a:sym typeface="Wingdings" panose="05000000000000000000" pitchFamily="2" charset="2"/>
              </a:rPr>
              <a:t></a:t>
            </a:r>
            <a:r>
              <a:rPr lang="de-DE" altLang="de-DE" sz="2400" dirty="0"/>
              <a:t> </a:t>
            </a:r>
            <a:r>
              <a:rPr lang="de-DE" altLang="de-DE" sz="2400" b="0" dirty="0"/>
              <a:t>Anzahl der Hördokumente: 3</a:t>
            </a:r>
          </a:p>
          <a:p>
            <a:pPr>
              <a:defRPr/>
            </a:pPr>
            <a:r>
              <a:rPr lang="de-DE" altLang="de-DE" sz="2400" b="0" dirty="0"/>
              <a:t> </a:t>
            </a:r>
            <a:r>
              <a:rPr lang="de-DE" altLang="de-DE" sz="2400" dirty="0">
                <a:sym typeface="Wingdings" panose="05000000000000000000" pitchFamily="2" charset="2"/>
              </a:rPr>
              <a:t> </a:t>
            </a:r>
            <a:r>
              <a:rPr lang="de-DE" altLang="de-DE" sz="2400" b="0" dirty="0"/>
              <a:t>Länge der kombinierten Hördateien: max. 10‘,</a:t>
            </a:r>
          </a:p>
          <a:p>
            <a:pPr>
              <a:defRPr/>
            </a:pPr>
            <a:r>
              <a:rPr lang="de-DE" altLang="de-DE" sz="2400" b="0" dirty="0"/>
              <a:t>     einzelne Datei max. 5‘</a:t>
            </a:r>
          </a:p>
          <a:p>
            <a:pPr>
              <a:defRPr/>
            </a:pPr>
            <a:r>
              <a:rPr lang="de-DE" altLang="de-DE" sz="2400" b="0" dirty="0"/>
              <a:t> </a:t>
            </a:r>
            <a:r>
              <a:rPr lang="de-DE" altLang="de-DE" sz="2400" dirty="0">
                <a:sym typeface="Wingdings" panose="05000000000000000000" pitchFamily="2" charset="2"/>
              </a:rPr>
              <a:t></a:t>
            </a:r>
            <a:r>
              <a:rPr lang="de-DE" altLang="de-DE" sz="2400" b="0" dirty="0"/>
              <a:t> Dauer des Prüfungsteils gesamt: max. 30‘ </a:t>
            </a:r>
            <a:r>
              <a:rPr lang="de-DE" altLang="de-DE" sz="2400" b="0" i="1" dirty="0"/>
              <a:t>(inkl. Lesezeiten, Pausen)</a:t>
            </a:r>
          </a:p>
          <a:p>
            <a:pPr>
              <a:defRPr/>
            </a:pPr>
            <a:r>
              <a:rPr lang="de-DE" sz="2400" b="0" dirty="0"/>
              <a:t> </a:t>
            </a:r>
            <a:r>
              <a:rPr lang="de-DE" altLang="de-DE" sz="2400" dirty="0">
                <a:sym typeface="Wingdings" panose="05000000000000000000" pitchFamily="2" charset="2"/>
              </a:rPr>
              <a:t> </a:t>
            </a:r>
            <a:r>
              <a:rPr lang="de-DE" sz="2400" b="0" dirty="0"/>
              <a:t>Anzahl der Items: insgesamt 25-30</a:t>
            </a:r>
          </a:p>
          <a:p>
            <a:pPr>
              <a:defRPr/>
            </a:pPr>
            <a:r>
              <a:rPr lang="de-DE" sz="2400" b="0" dirty="0"/>
              <a:t> </a:t>
            </a:r>
            <a:r>
              <a:rPr lang="de-DE" altLang="de-DE" sz="2400" dirty="0">
                <a:sym typeface="Wingdings" panose="05000000000000000000" pitchFamily="2" charset="2"/>
              </a:rPr>
              <a:t> </a:t>
            </a:r>
            <a:r>
              <a:rPr lang="de-DE" sz="2400" b="0" dirty="0"/>
              <a:t>Hördurchgänge: jeweils 2 mit </a:t>
            </a:r>
            <a:r>
              <a:rPr lang="la-Latn" sz="2400" b="0" dirty="0"/>
              <a:t>Einlesezeit</a:t>
            </a:r>
          </a:p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D04599-8493-4ED3-AA8D-AC2CA127D9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Düsseldorf, </a:t>
            </a:r>
            <a:fld id="{6F035134-2EC5-D345-A42D-53D982D02DBC}" type="datetime4">
              <a:rPr lang="de-DE" smtClean="0"/>
              <a:pPr/>
              <a:t>18. November 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552BBFE-C502-4380-BFEB-F36B1232D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DDF9AE-9AF3-49DF-8E53-FD59C28FFFFB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44D0CC5-A487-414C-9D76-5C6D83CF1AB0}"/>
              </a:ext>
            </a:extLst>
          </p:cNvPr>
          <p:cNvSpPr txBox="1"/>
          <p:nvPr/>
        </p:nvSpPr>
        <p:spPr>
          <a:xfrm>
            <a:off x="552422" y="488029"/>
            <a:ext cx="88287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FF9999"/>
                </a:solidFill>
              </a:rPr>
              <a:t>4. Konstruktionshinweise</a:t>
            </a:r>
          </a:p>
        </p:txBody>
      </p:sp>
    </p:spTree>
    <p:extLst>
      <p:ext uri="{BB962C8B-B14F-4D97-AF65-F5344CB8AC3E}">
        <p14:creationId xmlns:p14="http://schemas.microsoft.com/office/powerpoint/2010/main" val="3081060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55CA5CD-03A2-4D4C-A3B5-F7C56FFE77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Düsseldorf, </a:t>
            </a:r>
            <a:fld id="{6F035134-2EC5-D345-A42D-53D982D02DBC}" type="datetime4">
              <a:rPr lang="de-DE" smtClean="0"/>
              <a:pPr/>
              <a:t>18. November 2021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1E0082D-D024-4F6F-96C7-B0D2F01752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6DDF9AE-9AF3-49DF-8E53-FD59C28FFFFB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573E15F-369F-42F4-B7FE-1616ACAA5E1B}"/>
              </a:ext>
            </a:extLst>
          </p:cNvPr>
          <p:cNvSpPr txBox="1"/>
          <p:nvPr/>
        </p:nvSpPr>
        <p:spPr>
          <a:xfrm>
            <a:off x="551384" y="1536174"/>
            <a:ext cx="108012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altLang="de-DE" sz="2400" b="1" dirty="0"/>
              <a:t>Anforderungsbereiche:</a:t>
            </a:r>
          </a:p>
          <a:p>
            <a:pPr>
              <a:defRPr/>
            </a:pPr>
            <a:endParaRPr lang="de-DE" altLang="de-DE" sz="2400" b="1" dirty="0"/>
          </a:p>
          <a:p>
            <a:pPr>
              <a:defRPr/>
            </a:pPr>
            <a:r>
              <a:rPr lang="de-DE" altLang="de-DE" sz="2400" dirty="0">
                <a:sym typeface="Wingdings" panose="05000000000000000000" pitchFamily="2" charset="2"/>
              </a:rPr>
              <a:t></a:t>
            </a:r>
            <a:r>
              <a:rPr lang="de-DE" altLang="de-DE" sz="2400" b="0" dirty="0"/>
              <a:t> Überprüfung Hörverstehen: schwerpunktmäßig AFB I, vereinzelt AFB II</a:t>
            </a:r>
          </a:p>
          <a:p>
            <a:pPr>
              <a:defRPr/>
            </a:pPr>
            <a:endParaRPr lang="de-DE" altLang="de-DE" sz="2400" b="0" dirty="0"/>
          </a:p>
          <a:p>
            <a:pPr>
              <a:defRPr/>
            </a:pPr>
            <a:r>
              <a:rPr lang="de-DE" altLang="de-DE" sz="2400" dirty="0">
                <a:sym typeface="Wingdings" panose="05000000000000000000" pitchFamily="2" charset="2"/>
              </a:rPr>
              <a:t> </a:t>
            </a:r>
            <a:r>
              <a:rPr lang="de-DE" altLang="de-DE" sz="2400" b="0" dirty="0"/>
              <a:t>AFB I: Erfassen expliziter Informationen</a:t>
            </a:r>
          </a:p>
          <a:p>
            <a:pPr>
              <a:defRPr/>
            </a:pPr>
            <a:endParaRPr lang="de-DE" altLang="de-DE" sz="2400" b="0" dirty="0"/>
          </a:p>
          <a:p>
            <a:pPr marL="342900" indent="-342900">
              <a:buFont typeface="Wingdings" panose="05000000000000000000" pitchFamily="2" charset="2"/>
              <a:buChar char="w"/>
              <a:defRPr/>
            </a:pPr>
            <a:r>
              <a:rPr lang="de-DE" altLang="de-DE" sz="2400" b="0" dirty="0"/>
              <a:t>AFB II: Erfassen impliziter Informationen zu Stimmungen, Einstellungen und </a:t>
            </a:r>
          </a:p>
          <a:p>
            <a:pPr>
              <a:defRPr/>
            </a:pPr>
            <a:r>
              <a:rPr lang="de-DE" altLang="de-DE" sz="2400" dirty="0"/>
              <a:t>    </a:t>
            </a:r>
            <a:r>
              <a:rPr lang="de-DE" altLang="de-DE" sz="2400" b="0" dirty="0"/>
              <a:t>Beziehungen der Sprechenden sowie das Erkennen und Verstehen   </a:t>
            </a:r>
          </a:p>
          <a:p>
            <a:pPr>
              <a:defRPr/>
            </a:pPr>
            <a:r>
              <a:rPr lang="de-DE" altLang="de-DE" sz="2400" dirty="0"/>
              <a:t>    </a:t>
            </a:r>
            <a:r>
              <a:rPr lang="de-DE" altLang="de-DE" sz="2400" b="0" dirty="0"/>
              <a:t>impliziter Aussagen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B1BE1CF-7C62-4BF7-82D8-AD9A3B9D4E75}"/>
              </a:ext>
            </a:extLst>
          </p:cNvPr>
          <p:cNvSpPr txBox="1"/>
          <p:nvPr/>
        </p:nvSpPr>
        <p:spPr>
          <a:xfrm>
            <a:off x="551384" y="476672"/>
            <a:ext cx="8901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FF9999"/>
                </a:solidFill>
              </a:rPr>
              <a:t>4. Konstruktionshinweise </a:t>
            </a:r>
          </a:p>
        </p:txBody>
      </p:sp>
    </p:spTree>
    <p:extLst>
      <p:ext uri="{BB962C8B-B14F-4D97-AF65-F5344CB8AC3E}">
        <p14:creationId xmlns:p14="http://schemas.microsoft.com/office/powerpoint/2010/main" val="2203959731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BR-D Farben">
      <a:dk1>
        <a:sysClr val="windowText" lastClr="000000"/>
      </a:dk1>
      <a:lt1>
        <a:sysClr val="window" lastClr="FFFFFF"/>
      </a:lt1>
      <a:dk2>
        <a:srgbClr val="3F3F3F"/>
      </a:dk2>
      <a:lt2>
        <a:srgbClr val="F2F2F2"/>
      </a:lt2>
      <a:accent1>
        <a:srgbClr val="99D9F9"/>
      </a:accent1>
      <a:accent2>
        <a:srgbClr val="C2D64A"/>
      </a:accent2>
      <a:accent3>
        <a:srgbClr val="89878D"/>
      </a:accent3>
      <a:accent4>
        <a:srgbClr val="BEBEBE"/>
      </a:accent4>
      <a:accent5>
        <a:srgbClr val="D2D7BB"/>
      </a:accent5>
      <a:accent6>
        <a:srgbClr val="3494BA"/>
      </a:accent6>
      <a:hlink>
        <a:srgbClr val="00B0F0"/>
      </a:hlink>
      <a:folHlink>
        <a:srgbClr val="7030A0"/>
      </a:folHlink>
    </a:clrScheme>
    <a:fontScheme name="Standarddesign">
      <a:majorFont>
        <a:latin typeface="Arial-BoldMT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E2001A"/>
        </a:dk2>
        <a:lt2>
          <a:srgbClr val="009036"/>
        </a:lt2>
        <a:accent1>
          <a:srgbClr val="ACACAC"/>
        </a:accent1>
        <a:accent2>
          <a:srgbClr val="F294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DB8600"/>
        </a:accent6>
        <a:hlink>
          <a:srgbClr val="B1C800"/>
        </a:hlink>
        <a:folHlink>
          <a:srgbClr val="E751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1264</Words>
  <Application>Microsoft Office PowerPoint</Application>
  <PresentationFormat>Breitbild</PresentationFormat>
  <Paragraphs>244</Paragraphs>
  <Slides>26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1" baseType="lpstr">
      <vt:lpstr>Arial</vt:lpstr>
      <vt:lpstr>Arial-BoldMT</vt:lpstr>
      <vt:lpstr>Calibri</vt:lpstr>
      <vt:lpstr>Wingdings</vt:lpstr>
      <vt:lpstr>Standarddesign</vt:lpstr>
      <vt:lpstr>Die Überprüfung der Teilkompetenz Hörverstehen im Zentralabitur Französisch ab 2025  Fachaufsicht Französisch (Herbst 2021) </vt:lpstr>
      <vt:lpstr>Einleitung</vt:lpstr>
      <vt:lpstr>1. Hörverstehen im Kontext </vt:lpstr>
      <vt:lpstr>2. Aufgabenart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Entwicklung der Aufgabenstellung:   ausgehend von der Hörvorlage, nicht von der Transkription   Erstellung der Items nach einem ersten Hörvorgang (zentrale Aspekte ermitteln)   knappe situative kommunikative Einbettung der Hörvorlage   Anlage von unterschiedlichen Schwierigkeitsgraden in den Items zu den     verschiedenen Hördokumenten   entsprechende Anzahl von Items    Sprachniveau der Aufgabenstellungen entspricht dem der Hörvorlage </vt:lpstr>
      <vt:lpstr>5. Aufgabenstellung </vt:lpstr>
      <vt:lpstr>5. Aufgabenstellung</vt:lpstr>
      <vt:lpstr>5. Aufgabenstellung</vt:lpstr>
      <vt:lpstr>5. Aufgabenstellung</vt:lpstr>
      <vt:lpstr>6. Aufgabenformate</vt:lpstr>
      <vt:lpstr>6. Aufgabenformate</vt:lpstr>
      <vt:lpstr>6. Aufgabenformate</vt:lpstr>
      <vt:lpstr>7. Konstruktion der Items</vt:lpstr>
      <vt:lpstr>7. Konstruktion der Items</vt:lpstr>
      <vt:lpstr>7. Konstruktion der Items</vt:lpstr>
      <vt:lpstr>8. Bewertung</vt:lpstr>
      <vt:lpstr>8. Bewertung</vt:lpstr>
      <vt:lpstr>Vielen Dank für Ihre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Powerpointvorlage_BRD-16/9</dc:title>
  <dc:creator>Grafikzentrum © BRD</dc:creator>
  <cp:lastModifiedBy>Katrin Woestmeyer</cp:lastModifiedBy>
  <cp:revision>97</cp:revision>
  <dcterms:created xsi:type="dcterms:W3CDTF">2007-05-30T20:34:34Z</dcterms:created>
  <dcterms:modified xsi:type="dcterms:W3CDTF">2021-11-18T15:25:59Z</dcterms:modified>
</cp:coreProperties>
</file>