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74" r:id="rId2"/>
    <p:sldId id="275" r:id="rId3"/>
    <p:sldId id="271" r:id="rId4"/>
    <p:sldId id="273" r:id="rId5"/>
    <p:sldId id="278" r:id="rId6"/>
  </p:sldIdLst>
  <p:sldSz cx="9144000" cy="6858000" type="screen4x3"/>
  <p:notesSz cx="9926638" cy="679767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>
          <p15:clr>
            <a:srgbClr val="A4A3A4"/>
          </p15:clr>
        </p15:guide>
        <p15:guide id="2" orient="horz" pos="4065">
          <p15:clr>
            <a:srgbClr val="A4A3A4"/>
          </p15:clr>
        </p15:guide>
        <p15:guide id="3" orient="horz" pos="799">
          <p15:clr>
            <a:srgbClr val="A4A3A4"/>
          </p15:clr>
        </p15:guide>
        <p15:guide id="4" orient="horz" pos="2251">
          <p15:clr>
            <a:srgbClr val="A4A3A4"/>
          </p15:clr>
        </p15:guide>
        <p15:guide id="5" orient="horz" pos="2160">
          <p15:clr>
            <a:srgbClr val="A4A3A4"/>
          </p15:clr>
        </p15:guide>
        <p15:guide id="6" pos="340">
          <p15:clr>
            <a:srgbClr val="A4A3A4"/>
          </p15:clr>
        </p15:guide>
        <p15:guide id="7" pos="54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99CC00"/>
    <a:srgbClr val="7BCF51"/>
    <a:srgbClr val="0000FF"/>
    <a:srgbClr val="CCCCFF"/>
    <a:srgbClr val="3366CC"/>
    <a:srgbClr val="0066CC"/>
    <a:srgbClr val="0099FF"/>
    <a:srgbClr val="3399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8" autoAdjust="0"/>
    <p:restoredTop sz="94660"/>
  </p:normalViewPr>
  <p:slideViewPr>
    <p:cSldViewPr>
      <p:cViewPr varScale="1">
        <p:scale>
          <a:sx n="123" d="100"/>
          <a:sy n="123" d="100"/>
        </p:scale>
        <p:origin x="1458" y="102"/>
      </p:cViewPr>
      <p:guideLst>
        <p:guide orient="horz" pos="255"/>
        <p:guide orient="horz" pos="4065"/>
        <p:guide orient="horz" pos="799"/>
        <p:guide orient="horz" pos="2251"/>
        <p:guide orient="horz" pos="2160"/>
        <p:guide pos="340"/>
        <p:guide pos="54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8BE0A-CB99-4122-806D-2AB6747DFF60}" type="datetime1">
              <a:rPr lang="de-DE" smtClean="0"/>
              <a:t>20.05.2026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7FB5F-4BA3-4E9C-B46C-1D88B7F381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1455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1543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799" y="0"/>
            <a:ext cx="4301543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6907FC-4B36-4A3C-B120-4524BD704591}" type="datetime1">
              <a:rPr lang="de-DE" altLang="de-DE" smtClean="0"/>
              <a:t>20.05.2026</a:t>
            </a:fld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398838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665" y="3228896"/>
            <a:ext cx="7941310" cy="305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611"/>
            <a:ext cx="4301543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799" y="6456611"/>
            <a:ext cx="4301543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5F7954D-E598-4DFE-8604-E80867EC999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010388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54D-E598-4DFE-8604-E80867EC999F}" type="slidenum">
              <a:rPr lang="de-DE" altLang="de-DE" smtClean="0"/>
              <a:pPr/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2331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971600" y="6453336"/>
            <a:ext cx="5400600" cy="216024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de-DE" altLang="de-DE" b="0" dirty="0"/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683247" y="6453336"/>
            <a:ext cx="288925" cy="216024"/>
          </a:xfrm>
        </p:spPr>
        <p:txBody>
          <a:bodyPr/>
          <a:lstStyle>
            <a:lvl1pPr>
              <a:defRPr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200266-30BD-45B6-9F16-F72247DD6AC9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141099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971600" y="6453336"/>
            <a:ext cx="5400600" cy="216024"/>
          </a:xfrm>
        </p:spPr>
        <p:txBody>
          <a:bodyPr/>
          <a:lstStyle>
            <a:lvl1pPr>
              <a:defRPr/>
            </a:lvl1pPr>
          </a:lstStyle>
          <a:p>
            <a:endParaRPr lang="de-DE" altLang="de-DE" b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683247" y="6453336"/>
            <a:ext cx="288925" cy="216024"/>
          </a:xfrm>
        </p:spPr>
        <p:txBody>
          <a:bodyPr/>
          <a:lstStyle>
            <a:lvl1pPr>
              <a:defRPr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200266-30BD-45B6-9F16-F72247DD6AC9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142344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00113" y="6453188"/>
            <a:ext cx="2087562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1"/>
            </a:lvl1pPr>
          </a:lstStyle>
          <a:p>
            <a:endParaRPr lang="de-DE" altLang="de-DE" b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39750" y="6453188"/>
            <a:ext cx="288925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fld id="{1E175288-D78C-4F84-AC3B-18A8FF93C356}" type="slidenum">
              <a:rPr lang="de-DE" altLang="de-DE"/>
              <a:pPr/>
              <a:t>‹Nr.›</a:t>
            </a:fld>
            <a:endParaRPr lang="de-DE" altLang="de-DE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19474" y="401639"/>
            <a:ext cx="1856982" cy="59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0888"/>
            <a:ext cx="9144000" cy="12771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broer@erasmusplus-schulbildung.de" TargetMode="External"/><Relationship Id="rId3" Type="http://schemas.openxmlformats.org/officeDocument/2006/relationships/hyperlink" Target="mailto:donder@erasmusplus-schulbildung.de" TargetMode="External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hyperlink" Target="mailto:helmersm@gemm.ms.d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mailto:sandra.pass@carl-humann.de" TargetMode="Externa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4.jpeg"/><Relationship Id="rId7" Type="http://schemas.openxmlformats.org/officeDocument/2006/relationships/hyperlink" Target="mailto:broer@erasmusplus-schulbildung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mailto:prkacinn@gemm.ms.de" TargetMode="Externa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mailto:steinel.schrenk@gmail.com" TargetMode="Externa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mailto:carolin.zoeller@carl-humann.de" TargetMode="Externa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35"/>
          <a:stretch/>
        </p:blipFill>
        <p:spPr>
          <a:xfrm>
            <a:off x="1043608" y="4725144"/>
            <a:ext cx="1197133" cy="144016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491880" y="4293096"/>
            <a:ext cx="4752528" cy="2239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Name: 	</a:t>
            </a:r>
            <a:r>
              <a:rPr lang="de-DE" sz="1300" dirty="0"/>
              <a:t>Gerrit Donder</a:t>
            </a:r>
            <a:r>
              <a:rPr lang="de-DE" sz="1300" b="1" dirty="0"/>
              <a:t>	</a:t>
            </a:r>
          </a:p>
          <a:p>
            <a:pPr defTabSz="1079500">
              <a:spcBef>
                <a:spcPts val="300"/>
              </a:spcBef>
            </a:pPr>
            <a:r>
              <a:rPr lang="de-DE" sz="1300" b="1" dirty="0"/>
              <a:t>Ort:	</a:t>
            </a:r>
            <a:r>
              <a:rPr lang="de-DE" sz="1300" dirty="0"/>
              <a:t>Düsseldorf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Schulform:	</a:t>
            </a:r>
            <a:r>
              <a:rPr lang="de-DE" sz="1300" dirty="0"/>
              <a:t>Berufskolleg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Schule:	</a:t>
            </a:r>
            <a:r>
              <a:rPr lang="de-DE" sz="1300" dirty="0"/>
              <a:t>Max-Weber-Berufskolleg</a:t>
            </a:r>
          </a:p>
          <a:p>
            <a:pPr defTabSz="898525">
              <a:spcBef>
                <a:spcPts val="300"/>
              </a:spcBef>
              <a:tabLst>
                <a:tab pos="1079500" algn="l"/>
              </a:tabLst>
            </a:pPr>
            <a:r>
              <a:rPr lang="de-DE" sz="1300" b="1" dirty="0"/>
              <a:t>E-Mail:	</a:t>
            </a:r>
            <a:r>
              <a:rPr lang="de-DE" sz="1300" dirty="0">
                <a:hlinkClick r:id="rId3"/>
              </a:rPr>
              <a:t>donder@erasmusplus-schulbildung.de</a:t>
            </a:r>
            <a:r>
              <a:rPr lang="de-DE" sz="1300" dirty="0"/>
              <a:t> </a:t>
            </a:r>
            <a:r>
              <a:rPr lang="de-DE" sz="1300" b="1" dirty="0"/>
              <a:t> </a:t>
            </a:r>
          </a:p>
          <a:p>
            <a:endParaRPr lang="de-DE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27584" y="556061"/>
            <a:ext cx="770485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000" b="1">
                <a:solidFill>
                  <a:schemeClr val="tx1"/>
                </a:solidFill>
                <a:latin typeface="Arial-BoldMT" charset="0"/>
              </a:defRPr>
            </a:lvl1pPr>
            <a:lvl2pPr>
              <a:defRPr sz="2000" b="1">
                <a:solidFill>
                  <a:schemeClr val="tx1"/>
                </a:solidFill>
                <a:latin typeface="Arial-BoldMT" charset="0"/>
              </a:defRPr>
            </a:lvl2pPr>
            <a:lvl3pPr>
              <a:defRPr sz="2000" b="1">
                <a:solidFill>
                  <a:schemeClr val="tx1"/>
                </a:solidFill>
                <a:latin typeface="Arial-BoldMT" charset="0"/>
              </a:defRPr>
            </a:lvl3pPr>
            <a:lvl4pPr>
              <a:defRPr sz="2000" b="1">
                <a:solidFill>
                  <a:schemeClr val="tx1"/>
                </a:solidFill>
                <a:latin typeface="Arial-BoldMT" charset="0"/>
              </a:defRPr>
            </a:lvl4pPr>
            <a:lvl5pPr>
              <a:defRPr sz="2000" b="1">
                <a:solidFill>
                  <a:schemeClr val="tx1"/>
                </a:solidFill>
                <a:latin typeface="Arial-BoldMT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9pPr>
          </a:lstStyle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Erasmus+ </a:t>
            </a:r>
          </a:p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Netzwerk NRW</a:t>
            </a:r>
          </a:p>
          <a:p>
            <a:endParaRPr lang="de-DE" altLang="de-DE" sz="1800" b="0" dirty="0">
              <a:latin typeface="Arial" pitchFamily="34" charset="0"/>
            </a:endParaRPr>
          </a:p>
        </p:txBody>
      </p:sp>
      <p:pic>
        <p:nvPicPr>
          <p:cNvPr id="5" name="Picture 2" descr="logo_etwinning_300dp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21" y="875774"/>
            <a:ext cx="10001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 descr="T:\Dez43\43.03 Internationaler Austausch\A - EU-Programme\43.03.12 Folgeprogramm Erasmus +\03 Material\erasmusplus-logo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82" y="104682"/>
            <a:ext cx="1856978" cy="801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1A9E61E9-7983-4424-B884-7D248C371F78" descr="IMG_0412.JPG">
            <a:extLst>
              <a:ext uri="{FF2B5EF4-FFF2-40B4-BE49-F238E27FC236}">
                <a16:creationId xmlns:a16="http://schemas.microsoft.com/office/drawing/2014/main" id="{56A0DC32-DB27-4418-9F83-F05A12CE3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2924944"/>
            <a:ext cx="1197134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DA6B155C-7E17-42A0-8288-A15EABAED99B}"/>
              </a:ext>
            </a:extLst>
          </p:cNvPr>
          <p:cNvSpPr txBox="1"/>
          <p:nvPr/>
        </p:nvSpPr>
        <p:spPr>
          <a:xfrm>
            <a:off x="3347864" y="2730477"/>
            <a:ext cx="3366120" cy="1923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endParaRPr lang="de-DE" sz="1300" b="1" dirty="0">
              <a:solidFill>
                <a:srgbClr val="FF0000"/>
              </a:solidFill>
            </a:endParaRPr>
          </a:p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Moderatorin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Name: 	</a:t>
            </a:r>
            <a:r>
              <a:rPr lang="de-DE" sz="1300" dirty="0"/>
              <a:t>Tanja Burkhardt </a:t>
            </a:r>
            <a:r>
              <a:rPr lang="de-DE" sz="1300" b="1" dirty="0"/>
              <a:t>	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Ort: 	</a:t>
            </a:r>
            <a:r>
              <a:rPr lang="de-DE" sz="1300" dirty="0"/>
              <a:t>Attendorn	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Schulform: 	</a:t>
            </a:r>
            <a:r>
              <a:rPr lang="de-DE" sz="1300" dirty="0"/>
              <a:t>Realschule	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Schule:	</a:t>
            </a:r>
            <a:r>
              <a:rPr lang="de-DE" sz="1300" dirty="0"/>
              <a:t>St.-Ursula-Realschule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E-Mail: </a:t>
            </a:r>
            <a:r>
              <a:rPr lang="de-DE" sz="1300" dirty="0"/>
              <a:t>	</a:t>
            </a:r>
            <a:r>
              <a:rPr lang="de-DE" sz="1300" u="sng" dirty="0">
                <a:solidFill>
                  <a:srgbClr val="99CC00"/>
                </a:solidFill>
              </a:rPr>
              <a:t>t.burkhardt@st-ursula-realschule.de</a:t>
            </a:r>
            <a:endParaRPr lang="de-DE" sz="1300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DA91553-D97C-4851-A859-D14E737CBAC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7" t="8425" r="16394"/>
          <a:stretch/>
        </p:blipFill>
        <p:spPr>
          <a:xfrm>
            <a:off x="1115615" y="1561575"/>
            <a:ext cx="1098377" cy="1168902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1002BC9C-3300-4EB1-BC18-E749A93017FB}"/>
              </a:ext>
            </a:extLst>
          </p:cNvPr>
          <p:cNvSpPr txBox="1"/>
          <p:nvPr/>
        </p:nvSpPr>
        <p:spPr>
          <a:xfrm>
            <a:off x="3275856" y="1284254"/>
            <a:ext cx="4572000" cy="1485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Moderatorin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Name: 	</a:t>
            </a:r>
            <a:r>
              <a:rPr lang="de-DE" sz="1300" dirty="0"/>
              <a:t>Nicole Broer</a:t>
            </a:r>
            <a:r>
              <a:rPr lang="de-DE" sz="1300" b="1" dirty="0"/>
              <a:t>	</a:t>
            </a:r>
          </a:p>
          <a:p>
            <a:pPr defTabSz="1079500">
              <a:spcBef>
                <a:spcPts val="300"/>
              </a:spcBef>
            </a:pPr>
            <a:r>
              <a:rPr lang="de-DE" sz="1300" b="1" dirty="0"/>
              <a:t>Ort:	</a:t>
            </a:r>
            <a:r>
              <a:rPr lang="de-DE" sz="1300" dirty="0"/>
              <a:t>Paderborn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Schulform:	</a:t>
            </a:r>
            <a:r>
              <a:rPr lang="de-DE" sz="1300" dirty="0"/>
              <a:t>Berufskolleg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Schule:	</a:t>
            </a:r>
            <a:r>
              <a:rPr lang="de-DE" sz="1300" dirty="0"/>
              <a:t>Ludwig-Erhard-Berufskolleg</a:t>
            </a:r>
          </a:p>
          <a:p>
            <a:pPr defTabSz="898525">
              <a:spcBef>
                <a:spcPts val="300"/>
              </a:spcBef>
              <a:tabLst>
                <a:tab pos="1079500" algn="l"/>
              </a:tabLst>
            </a:pPr>
            <a:r>
              <a:rPr lang="de-DE" sz="1300" b="1" dirty="0"/>
              <a:t>E-Mail:	</a:t>
            </a:r>
            <a:r>
              <a:rPr lang="de-DE" sz="1300" dirty="0">
                <a:solidFill>
                  <a:srgbClr val="99CC00"/>
                </a:solidFill>
                <a:hlinkClick r:id="rId8"/>
              </a:rPr>
              <a:t>broer@erasmusplus-schulbildung.de</a:t>
            </a:r>
            <a:r>
              <a:rPr lang="de-DE" sz="1300" b="1" dirty="0">
                <a:solidFill>
                  <a:srgbClr val="99CC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406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27584" y="556061"/>
            <a:ext cx="770485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000" b="1">
                <a:solidFill>
                  <a:schemeClr val="tx1"/>
                </a:solidFill>
                <a:latin typeface="Arial-BoldMT" charset="0"/>
              </a:defRPr>
            </a:lvl1pPr>
            <a:lvl2pPr>
              <a:defRPr sz="2000" b="1">
                <a:solidFill>
                  <a:schemeClr val="tx1"/>
                </a:solidFill>
                <a:latin typeface="Arial-BoldMT" charset="0"/>
              </a:defRPr>
            </a:lvl2pPr>
            <a:lvl3pPr>
              <a:defRPr sz="2000" b="1">
                <a:solidFill>
                  <a:schemeClr val="tx1"/>
                </a:solidFill>
                <a:latin typeface="Arial-BoldMT" charset="0"/>
              </a:defRPr>
            </a:lvl3pPr>
            <a:lvl4pPr>
              <a:defRPr sz="2000" b="1">
                <a:solidFill>
                  <a:schemeClr val="tx1"/>
                </a:solidFill>
                <a:latin typeface="Arial-BoldMT" charset="0"/>
              </a:defRPr>
            </a:lvl4pPr>
            <a:lvl5pPr>
              <a:defRPr sz="2000" b="1">
                <a:solidFill>
                  <a:schemeClr val="tx1"/>
                </a:solidFill>
                <a:latin typeface="Arial-BoldMT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9pPr>
          </a:lstStyle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Erasmus+ </a:t>
            </a:r>
          </a:p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Netzwerk NRW</a:t>
            </a:r>
          </a:p>
          <a:p>
            <a:endParaRPr lang="de-DE" altLang="de-DE" sz="3200" b="0" dirty="0">
              <a:latin typeface="Arial" pitchFamily="34" charset="0"/>
            </a:endParaRPr>
          </a:p>
          <a:p>
            <a:endParaRPr lang="de-DE" altLang="de-DE" sz="1800" b="0" dirty="0">
              <a:latin typeface="Arial" pitchFamily="34" charset="0"/>
            </a:endParaRPr>
          </a:p>
        </p:txBody>
      </p:sp>
      <p:pic>
        <p:nvPicPr>
          <p:cNvPr id="5" name="Picture 2" descr="logo_etwinning_300dp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75" y="992790"/>
            <a:ext cx="10001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 12" descr="T:\Dez43\43.03 Internationaler Austausch\A - EU-Programme\43.03.12 Folgeprogramm Erasmus +\03 Material\erasmusplus-log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84" y="249914"/>
            <a:ext cx="1856978" cy="801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 descr="a735297c-02d8-4484-9f05-da2606444438@br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14416"/>
            <a:ext cx="1987996" cy="154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3635896" y="4014416"/>
            <a:ext cx="4888269" cy="1485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Erasmus+ </a:t>
            </a:r>
            <a:r>
              <a:rPr lang="de-DE" sz="1300" b="1" dirty="0" err="1">
                <a:solidFill>
                  <a:srgbClr val="FF0000"/>
                </a:solidFill>
              </a:rPr>
              <a:t>Multiplikatorin</a:t>
            </a:r>
            <a:r>
              <a:rPr lang="de-DE" sz="1300" b="1" dirty="0">
                <a:solidFill>
                  <a:srgbClr val="FF0000"/>
                </a:solidFill>
              </a:rPr>
              <a:t>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Name: 	</a:t>
            </a:r>
            <a:r>
              <a:rPr lang="de-DE" sz="1300" dirty="0"/>
              <a:t>Sandra </a:t>
            </a:r>
            <a:r>
              <a:rPr lang="de-DE" sz="1300" dirty="0" err="1"/>
              <a:t>Paß</a:t>
            </a:r>
            <a:r>
              <a:rPr lang="de-DE" sz="1300" b="1" dirty="0"/>
              <a:t>	</a:t>
            </a:r>
          </a:p>
          <a:p>
            <a:pPr defTabSz="1079500">
              <a:spcBef>
                <a:spcPts val="300"/>
              </a:spcBef>
            </a:pPr>
            <a:r>
              <a:rPr lang="de-DE" sz="1300" b="1" dirty="0"/>
              <a:t>Ort:	</a:t>
            </a:r>
            <a:r>
              <a:rPr lang="de-DE" sz="1300" dirty="0"/>
              <a:t>Essen</a:t>
            </a:r>
          </a:p>
          <a:p>
            <a:pPr defTabSz="1079500">
              <a:spcBef>
                <a:spcPts val="300"/>
              </a:spcBef>
            </a:pPr>
            <a:r>
              <a:rPr lang="de-DE" sz="1300" b="1" dirty="0"/>
              <a:t>Schulform:	</a:t>
            </a:r>
            <a:r>
              <a:rPr lang="de-DE" sz="1300" dirty="0"/>
              <a:t>Gymnasium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Schule:	</a:t>
            </a:r>
            <a:r>
              <a:rPr lang="de-DE" sz="1300" dirty="0"/>
              <a:t>Carl-</a:t>
            </a:r>
            <a:r>
              <a:rPr lang="de-DE" sz="1300" dirty="0" err="1"/>
              <a:t>Humann</a:t>
            </a:r>
            <a:r>
              <a:rPr lang="de-DE" sz="1300" dirty="0"/>
              <a:t>-Gymnasium</a:t>
            </a:r>
          </a:p>
          <a:p>
            <a:pPr defTabSz="898525">
              <a:spcBef>
                <a:spcPts val="300"/>
              </a:spcBef>
              <a:tabLst>
                <a:tab pos="1079500" algn="l"/>
              </a:tabLst>
            </a:pPr>
            <a:r>
              <a:rPr lang="de-DE" sz="1300" b="1" dirty="0"/>
              <a:t>E-Mail:	</a:t>
            </a:r>
            <a:r>
              <a:rPr lang="de-DE" sz="1300" dirty="0">
                <a:hlinkClick r:id="rId5"/>
              </a:rPr>
              <a:t>sandra.pass@carl-humann.de</a:t>
            </a:r>
            <a:r>
              <a:rPr lang="de-DE" sz="1300" dirty="0"/>
              <a:t>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C53131B-BFFF-4147-BA78-122A42EB03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2152" y="2218342"/>
            <a:ext cx="1739519" cy="130463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71EA153D-770E-4D99-96DF-EC4EE508F92B}"/>
              </a:ext>
            </a:extLst>
          </p:cNvPr>
          <p:cNvSpPr txBox="1"/>
          <p:nvPr/>
        </p:nvSpPr>
        <p:spPr>
          <a:xfrm>
            <a:off x="3681170" y="1943978"/>
            <a:ext cx="4572000" cy="1485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 &amp; Erasmus+ Multiplikator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Name: 	</a:t>
            </a:r>
            <a:r>
              <a:rPr lang="de-DE" sz="1300" dirty="0"/>
              <a:t>Matthias Helmers	</a:t>
            </a:r>
          </a:p>
          <a:p>
            <a:pPr defTabSz="1079500">
              <a:spcBef>
                <a:spcPts val="300"/>
              </a:spcBef>
            </a:pPr>
            <a:r>
              <a:rPr lang="de-DE" sz="1300" b="1" dirty="0"/>
              <a:t>Ort:	</a:t>
            </a:r>
            <a:r>
              <a:rPr lang="de-DE" sz="1300" dirty="0"/>
              <a:t>Münster</a:t>
            </a:r>
          </a:p>
          <a:p>
            <a:pPr defTabSz="1079500">
              <a:spcBef>
                <a:spcPts val="300"/>
              </a:spcBef>
            </a:pPr>
            <a:r>
              <a:rPr lang="de-DE" sz="1300" b="1" dirty="0"/>
              <a:t>Schulform:	</a:t>
            </a:r>
            <a:r>
              <a:rPr lang="de-DE" sz="1300" dirty="0"/>
              <a:t>Gesamtschule </a:t>
            </a:r>
          </a:p>
          <a:p>
            <a:pPr defTabSz="1079500">
              <a:spcBef>
                <a:spcPts val="300"/>
              </a:spcBef>
            </a:pPr>
            <a:r>
              <a:rPr lang="de-DE" sz="1300" b="1" dirty="0"/>
              <a:t>Schule:	</a:t>
            </a:r>
            <a:r>
              <a:rPr lang="de-DE" sz="1300" dirty="0"/>
              <a:t>Gesamtschule Münster-Mitte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E-Mail:	</a:t>
            </a:r>
            <a:r>
              <a:rPr lang="de-DE" sz="1300" dirty="0">
                <a:hlinkClick r:id="rId7"/>
              </a:rPr>
              <a:t>helmersm@gemm.ms.de</a:t>
            </a:r>
            <a:r>
              <a:rPr lang="de-DE" sz="13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1588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827584" y="440885"/>
            <a:ext cx="770485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000" b="1">
                <a:solidFill>
                  <a:schemeClr val="tx1"/>
                </a:solidFill>
                <a:latin typeface="Arial-BoldMT" charset="0"/>
              </a:defRPr>
            </a:lvl1pPr>
            <a:lvl2pPr>
              <a:defRPr sz="2000" b="1">
                <a:solidFill>
                  <a:schemeClr val="tx1"/>
                </a:solidFill>
                <a:latin typeface="Arial-BoldMT" charset="0"/>
              </a:defRPr>
            </a:lvl2pPr>
            <a:lvl3pPr>
              <a:defRPr sz="2000" b="1">
                <a:solidFill>
                  <a:schemeClr val="tx1"/>
                </a:solidFill>
                <a:latin typeface="Arial-BoldMT" charset="0"/>
              </a:defRPr>
            </a:lvl3pPr>
            <a:lvl4pPr>
              <a:defRPr sz="2000" b="1">
                <a:solidFill>
                  <a:schemeClr val="tx1"/>
                </a:solidFill>
                <a:latin typeface="Arial-BoldMT" charset="0"/>
              </a:defRPr>
            </a:lvl4pPr>
            <a:lvl5pPr>
              <a:defRPr sz="2000" b="1">
                <a:solidFill>
                  <a:schemeClr val="tx1"/>
                </a:solidFill>
                <a:latin typeface="Arial-BoldMT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9pPr>
          </a:lstStyle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Erasmus+ </a:t>
            </a:r>
          </a:p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Netzwerk NRW</a:t>
            </a:r>
          </a:p>
          <a:p>
            <a:endParaRPr lang="de-DE" altLang="de-DE" sz="3200" b="0" dirty="0">
              <a:latin typeface="Arial" pitchFamily="34" charset="0"/>
            </a:endParaRPr>
          </a:p>
          <a:p>
            <a:endParaRPr lang="de-DE" altLang="de-DE" sz="1800" b="0" dirty="0">
              <a:latin typeface="Arial" pitchFamily="34" charset="0"/>
            </a:endParaRPr>
          </a:p>
        </p:txBody>
      </p:sp>
      <p:pic>
        <p:nvPicPr>
          <p:cNvPr id="6" name="Picture 2" descr="logo_etwinning_300dp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48" y="1014072"/>
            <a:ext cx="10001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40" y="2060848"/>
            <a:ext cx="1313586" cy="1706994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3059832" y="2276872"/>
            <a:ext cx="4572000" cy="14850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79500" lvl="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 </a:t>
            </a:r>
          </a:p>
          <a:p>
            <a:pPr marL="1079500" lvl="0" indent="-1079500">
              <a:spcBef>
                <a:spcPts val="300"/>
              </a:spcBef>
            </a:pPr>
            <a:r>
              <a:rPr lang="de-DE" sz="1300" b="1" dirty="0">
                <a:solidFill>
                  <a:srgbClr val="000000"/>
                </a:solidFill>
              </a:rPr>
              <a:t>Name: 	</a:t>
            </a:r>
            <a:r>
              <a:rPr lang="de-DE" sz="1300" dirty="0">
                <a:solidFill>
                  <a:srgbClr val="000000"/>
                </a:solidFill>
              </a:rPr>
              <a:t>Nikola Prkacin</a:t>
            </a:r>
            <a:r>
              <a:rPr lang="de-DE" sz="1300" b="1" dirty="0">
                <a:solidFill>
                  <a:srgbClr val="000000"/>
                </a:solidFill>
              </a:rPr>
              <a:t>	</a:t>
            </a:r>
          </a:p>
          <a:p>
            <a:pPr lvl="0" defTabSz="1079500">
              <a:spcBef>
                <a:spcPts val="300"/>
              </a:spcBef>
            </a:pPr>
            <a:r>
              <a:rPr lang="de-DE" sz="1300" b="1" dirty="0">
                <a:solidFill>
                  <a:srgbClr val="000000"/>
                </a:solidFill>
              </a:rPr>
              <a:t>Ort:	</a:t>
            </a:r>
            <a:r>
              <a:rPr lang="de-DE" sz="1300" dirty="0">
                <a:solidFill>
                  <a:srgbClr val="000000"/>
                </a:solidFill>
              </a:rPr>
              <a:t>Münster</a:t>
            </a:r>
          </a:p>
          <a:p>
            <a:pPr marL="1079500" lvl="0" indent="-1079500">
              <a:spcBef>
                <a:spcPts val="300"/>
              </a:spcBef>
            </a:pPr>
            <a:r>
              <a:rPr lang="de-DE" sz="1300" b="1" dirty="0">
                <a:solidFill>
                  <a:srgbClr val="000000"/>
                </a:solidFill>
              </a:rPr>
              <a:t>Schulform:	</a:t>
            </a:r>
            <a:r>
              <a:rPr lang="de-DE" sz="1300" dirty="0">
                <a:solidFill>
                  <a:srgbClr val="000000"/>
                </a:solidFill>
              </a:rPr>
              <a:t>Gesamtschule</a:t>
            </a:r>
          </a:p>
          <a:p>
            <a:pPr marL="1079500" lvl="0" indent="-1079500">
              <a:spcBef>
                <a:spcPts val="300"/>
              </a:spcBef>
            </a:pPr>
            <a:r>
              <a:rPr lang="de-DE" sz="1300" b="1" dirty="0">
                <a:solidFill>
                  <a:srgbClr val="000000"/>
                </a:solidFill>
              </a:rPr>
              <a:t>Schule:	</a:t>
            </a:r>
            <a:r>
              <a:rPr lang="de-DE" sz="1300" dirty="0">
                <a:solidFill>
                  <a:srgbClr val="000000"/>
                </a:solidFill>
              </a:rPr>
              <a:t>Gesamtschule Münster Mitte </a:t>
            </a:r>
          </a:p>
          <a:p>
            <a:pPr marL="1079500" lvl="0" indent="-1079500">
              <a:spcBef>
                <a:spcPts val="300"/>
              </a:spcBef>
            </a:pPr>
            <a:r>
              <a:rPr lang="de-DE" sz="1300" b="1" dirty="0">
                <a:solidFill>
                  <a:srgbClr val="000000"/>
                </a:solidFill>
              </a:rPr>
              <a:t>E-Mail:	</a:t>
            </a:r>
            <a:r>
              <a:rPr lang="de-DE" sz="1300" dirty="0">
                <a:solidFill>
                  <a:srgbClr val="000000"/>
                </a:solidFill>
                <a:hlinkClick r:id="rId5"/>
              </a:rPr>
              <a:t>prkacinn@gemm.ms.de</a:t>
            </a:r>
            <a:r>
              <a:rPr lang="de-DE" sz="1300" dirty="0">
                <a:solidFill>
                  <a:srgbClr val="000000"/>
                </a:solidFill>
              </a:rPr>
              <a:t> </a:t>
            </a:r>
            <a:r>
              <a:rPr lang="de-DE" sz="1300" b="1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509120"/>
            <a:ext cx="1152128" cy="1634043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3059832" y="4725144"/>
            <a:ext cx="4752528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E-</a:t>
            </a:r>
            <a:r>
              <a:rPr lang="de-DE" sz="1300" b="1" dirty="0" err="1">
                <a:solidFill>
                  <a:srgbClr val="FF0000"/>
                </a:solidFill>
              </a:rPr>
              <a:t>Twinning</a:t>
            </a:r>
            <a:r>
              <a:rPr lang="de-DE" sz="1300" b="1" dirty="0">
                <a:solidFill>
                  <a:srgbClr val="FF0000"/>
                </a:solidFill>
              </a:rPr>
              <a:t> Moderatorin &amp; Erasmus+ Multiplikatorin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Name: 	</a:t>
            </a:r>
            <a:r>
              <a:rPr lang="de-DE" sz="1300" dirty="0"/>
              <a:t>Mareike Raabe</a:t>
            </a:r>
            <a:r>
              <a:rPr lang="de-DE" sz="1300" b="1" dirty="0"/>
              <a:t>	</a:t>
            </a:r>
          </a:p>
          <a:p>
            <a:pPr defTabSz="1079500">
              <a:spcBef>
                <a:spcPts val="300"/>
              </a:spcBef>
            </a:pPr>
            <a:r>
              <a:rPr lang="de-DE" sz="1300" b="1" dirty="0"/>
              <a:t>Ort:	</a:t>
            </a:r>
            <a:r>
              <a:rPr lang="de-DE" sz="1300" dirty="0"/>
              <a:t>Gelsenkirchen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Schulform:	</a:t>
            </a:r>
            <a:r>
              <a:rPr lang="de-DE" sz="1300" dirty="0"/>
              <a:t>Gesamtschule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Schule:	</a:t>
            </a:r>
            <a:r>
              <a:rPr lang="de-DE" sz="1300" dirty="0"/>
              <a:t>Gesamtschule </a:t>
            </a:r>
            <a:r>
              <a:rPr lang="de-DE" sz="1300" dirty="0" err="1"/>
              <a:t>Ückendorf</a:t>
            </a:r>
            <a:endParaRPr lang="de-DE" sz="1300" dirty="0"/>
          </a:p>
          <a:p>
            <a:pPr defTabSz="898525">
              <a:spcBef>
                <a:spcPts val="300"/>
              </a:spcBef>
              <a:tabLst>
                <a:tab pos="1079500" algn="l"/>
              </a:tabLst>
            </a:pPr>
            <a:r>
              <a:rPr lang="de-DE" sz="1300" b="1" dirty="0"/>
              <a:t>E-Mail:	</a:t>
            </a:r>
            <a:r>
              <a:rPr lang="de-DE" sz="1300" dirty="0">
                <a:hlinkClick r:id="rId7"/>
              </a:rPr>
              <a:t>raabe@erasmusplus-schulbildung.de</a:t>
            </a:r>
            <a:r>
              <a:rPr lang="de-DE" sz="1300" b="1" dirty="0"/>
              <a:t> </a:t>
            </a:r>
          </a:p>
          <a:p>
            <a:endParaRPr lang="de-DE" dirty="0"/>
          </a:p>
        </p:txBody>
      </p:sp>
      <p:pic>
        <p:nvPicPr>
          <p:cNvPr id="9" name="Grafik 8" descr="T:\Dez43\43.03 Internationaler Austausch\A - EU-Programme\43.03.12 Folgeprogramm Erasmus +\03 Material\erasmusplus-logo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84" y="249914"/>
            <a:ext cx="1856978" cy="8011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2081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827584" y="586408"/>
            <a:ext cx="770485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000" b="1">
                <a:solidFill>
                  <a:schemeClr val="tx1"/>
                </a:solidFill>
                <a:latin typeface="Arial-BoldMT" charset="0"/>
              </a:defRPr>
            </a:lvl1pPr>
            <a:lvl2pPr>
              <a:defRPr sz="2000" b="1">
                <a:solidFill>
                  <a:schemeClr val="tx1"/>
                </a:solidFill>
                <a:latin typeface="Arial-BoldMT" charset="0"/>
              </a:defRPr>
            </a:lvl2pPr>
            <a:lvl3pPr>
              <a:defRPr sz="2000" b="1">
                <a:solidFill>
                  <a:schemeClr val="tx1"/>
                </a:solidFill>
                <a:latin typeface="Arial-BoldMT" charset="0"/>
              </a:defRPr>
            </a:lvl3pPr>
            <a:lvl4pPr>
              <a:defRPr sz="2000" b="1">
                <a:solidFill>
                  <a:schemeClr val="tx1"/>
                </a:solidFill>
                <a:latin typeface="Arial-BoldMT" charset="0"/>
              </a:defRPr>
            </a:lvl4pPr>
            <a:lvl5pPr>
              <a:defRPr sz="2000" b="1">
                <a:solidFill>
                  <a:schemeClr val="tx1"/>
                </a:solidFill>
                <a:latin typeface="Arial-BoldMT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-BoldMT" charset="0"/>
              </a:defRPr>
            </a:lvl9pPr>
          </a:lstStyle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Erasmus+ </a:t>
            </a:r>
          </a:p>
          <a:p>
            <a:pPr algn="ctr"/>
            <a:r>
              <a:rPr lang="de-DE" altLang="de-DE" sz="2400" dirty="0">
                <a:solidFill>
                  <a:srgbClr val="FF0000"/>
                </a:solidFill>
                <a:latin typeface="Arial" pitchFamily="34" charset="0"/>
              </a:rPr>
              <a:t>Netzwerk NRW</a:t>
            </a:r>
          </a:p>
        </p:txBody>
      </p:sp>
      <p:pic>
        <p:nvPicPr>
          <p:cNvPr id="3" name="Picture 2" descr="logo_etwinning_300dp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9150"/>
            <a:ext cx="10001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 descr="T:\Dez43\43.03 Internationaler Austausch\A - EU-Programme\43.03.12 Folgeprogramm Erasmus +\03 Material\erasmusplus-log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1" y="223570"/>
            <a:ext cx="1856978" cy="801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9"/>
          <a:stretch/>
        </p:blipFill>
        <p:spPr>
          <a:xfrm>
            <a:off x="670470" y="4365104"/>
            <a:ext cx="1442286" cy="1385471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3397474" y="4242689"/>
            <a:ext cx="5076056" cy="1485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Erasmus+ Multiplikatorin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Name: 	</a:t>
            </a:r>
            <a:r>
              <a:rPr lang="de-DE" sz="1300" dirty="0"/>
              <a:t>Uta Steinel-Schrenk</a:t>
            </a:r>
            <a:r>
              <a:rPr lang="de-DE" sz="1300" b="1" dirty="0"/>
              <a:t>	</a:t>
            </a:r>
          </a:p>
          <a:p>
            <a:pPr defTabSz="1079500">
              <a:spcBef>
                <a:spcPts val="300"/>
              </a:spcBef>
            </a:pPr>
            <a:r>
              <a:rPr lang="de-DE" sz="1300" b="1" dirty="0"/>
              <a:t>Ort:	</a:t>
            </a:r>
            <a:r>
              <a:rPr lang="de-DE" sz="1300" dirty="0"/>
              <a:t>Aachen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Schulform:	</a:t>
            </a:r>
            <a:r>
              <a:rPr lang="de-DE" sz="1300" dirty="0"/>
              <a:t>Gymnasium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Schule:	</a:t>
            </a:r>
            <a:r>
              <a:rPr lang="de-DE" sz="1300" dirty="0" err="1"/>
              <a:t>Inda</a:t>
            </a:r>
            <a:r>
              <a:rPr lang="de-DE" sz="1300" dirty="0"/>
              <a:t>-Gymnasium</a:t>
            </a:r>
          </a:p>
          <a:p>
            <a:pPr defTabSz="898525">
              <a:spcBef>
                <a:spcPts val="300"/>
              </a:spcBef>
              <a:tabLst>
                <a:tab pos="1079500" algn="l"/>
              </a:tabLst>
            </a:pPr>
            <a:r>
              <a:rPr lang="de-DE" sz="1300" b="1" dirty="0"/>
              <a:t>E-Mail:	</a:t>
            </a:r>
            <a:r>
              <a:rPr lang="de-DE" sz="1300" dirty="0">
                <a:hlinkClick r:id="rId5"/>
              </a:rPr>
              <a:t>steinel.schrenk@gmail.com</a:t>
            </a:r>
            <a:r>
              <a:rPr lang="de-DE" sz="1300" dirty="0"/>
              <a:t>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BFB4BB3-907E-435A-B4A8-4EE6B131FE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381" y="2235793"/>
            <a:ext cx="1292464" cy="136562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734814E-42C4-4520-8ABA-9C20819FA6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7864" y="2187263"/>
            <a:ext cx="3505504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705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81624"/>
            <a:ext cx="1621160" cy="1570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 descr="T:\Dez43\43.03 Internationaler Austausch\A - EU-Programme\43.03.12 Folgeprogramm Erasmus +\03 Material\erasmusplus-log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84" y="249914"/>
            <a:ext cx="1856978" cy="801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logo_etwinning_300dp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08" y="1053714"/>
            <a:ext cx="10001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7E98D84-211F-4212-985C-DDACA51794E9}"/>
              </a:ext>
            </a:extLst>
          </p:cNvPr>
          <p:cNvSpPr/>
          <p:nvPr/>
        </p:nvSpPr>
        <p:spPr>
          <a:xfrm>
            <a:off x="3491880" y="4077072"/>
            <a:ext cx="4248472" cy="1762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500" indent="-1079500">
              <a:spcBef>
                <a:spcPts val="300"/>
              </a:spcBef>
            </a:pPr>
            <a:r>
              <a:rPr lang="de-DE" sz="1300" b="1" dirty="0">
                <a:solidFill>
                  <a:srgbClr val="FF0000"/>
                </a:solidFill>
              </a:rPr>
              <a:t>Erasmus+ Multiplikatorin 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Name: 	</a:t>
            </a:r>
            <a:r>
              <a:rPr lang="de-DE" sz="1300" dirty="0"/>
              <a:t>Carolin Zöller</a:t>
            </a:r>
            <a:r>
              <a:rPr lang="de-DE" sz="1300" b="1" dirty="0"/>
              <a:t>	</a:t>
            </a:r>
          </a:p>
          <a:p>
            <a:pPr defTabSz="1079500">
              <a:spcBef>
                <a:spcPts val="300"/>
              </a:spcBef>
            </a:pPr>
            <a:r>
              <a:rPr lang="de-DE" sz="1300" b="1" dirty="0"/>
              <a:t>Ort:	</a:t>
            </a:r>
            <a:r>
              <a:rPr lang="de-DE" sz="1300" dirty="0"/>
              <a:t>Essen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Schulform:	</a:t>
            </a:r>
            <a:r>
              <a:rPr lang="de-DE" sz="1300" dirty="0"/>
              <a:t>Gymnasium</a:t>
            </a:r>
          </a:p>
          <a:p>
            <a:pPr marL="1079500" indent="-1079500">
              <a:spcBef>
                <a:spcPts val="300"/>
              </a:spcBef>
            </a:pPr>
            <a:r>
              <a:rPr lang="de-DE" sz="1300" b="1" dirty="0"/>
              <a:t>Schule:	</a:t>
            </a:r>
            <a:r>
              <a:rPr lang="de-DE" sz="1300" dirty="0"/>
              <a:t>Carl-Humann-Gymnasium</a:t>
            </a:r>
          </a:p>
          <a:p>
            <a:pPr defTabSz="898525">
              <a:spcBef>
                <a:spcPts val="300"/>
              </a:spcBef>
              <a:tabLst>
                <a:tab pos="1079500" algn="l"/>
              </a:tabLst>
            </a:pPr>
            <a:r>
              <a:rPr lang="de-DE" sz="1300" b="1" dirty="0"/>
              <a:t>E-Mail:	</a:t>
            </a:r>
            <a:r>
              <a:rPr lang="de-DE" sz="1300" dirty="0">
                <a:hlinkClick r:id="rId5"/>
              </a:rPr>
              <a:t>carolin.zoeller@carl-humann.de</a:t>
            </a:r>
            <a:r>
              <a:rPr lang="de-DE" sz="1300" dirty="0"/>
              <a:t> </a:t>
            </a:r>
          </a:p>
          <a:p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5A3FA58-6E7D-4477-BE8C-F692C0F74D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353" y="1932007"/>
            <a:ext cx="1365622" cy="168873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7145166-CE0A-4E4C-B6E3-B6265D4659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8728" y="2113765"/>
            <a:ext cx="4224894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36943"/>
      </p:ext>
    </p:extLst>
  </p:cSld>
  <p:clrMapOvr>
    <a:masterClrMapping/>
  </p:clrMapOvr>
</p:sld>
</file>

<file path=ppt/theme/theme1.xml><?xml version="1.0" encoding="utf-8"?>
<a:theme xmlns:a="http://schemas.openxmlformats.org/drawingml/2006/main" name="NRW_PowerPoint">
  <a:themeElements>
    <a:clrScheme name="Standarddesign 13">
      <a:dk1>
        <a:srgbClr val="000000"/>
      </a:dk1>
      <a:lt1>
        <a:srgbClr val="FFFFFF"/>
      </a:lt1>
      <a:dk2>
        <a:srgbClr val="E2001A"/>
      </a:dk2>
      <a:lt2>
        <a:srgbClr val="009036"/>
      </a:lt2>
      <a:accent1>
        <a:srgbClr val="ACACAC"/>
      </a:accent1>
      <a:accent2>
        <a:srgbClr val="F29400"/>
      </a:accent2>
      <a:accent3>
        <a:srgbClr val="FFFFFF"/>
      </a:accent3>
      <a:accent4>
        <a:srgbClr val="000000"/>
      </a:accent4>
      <a:accent5>
        <a:srgbClr val="D2D2D2"/>
      </a:accent5>
      <a:accent6>
        <a:srgbClr val="DB8600"/>
      </a:accent6>
      <a:hlink>
        <a:srgbClr val="B1C800"/>
      </a:hlink>
      <a:folHlink>
        <a:srgbClr val="E75112"/>
      </a:folHlink>
    </a:clrScheme>
    <a:fontScheme name="Standarddesign">
      <a:majorFont>
        <a:latin typeface="Arial-BoldMT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3">
        <a:dk1>
          <a:srgbClr val="000000"/>
        </a:dk1>
        <a:lt1>
          <a:srgbClr val="FFFFFF"/>
        </a:lt1>
        <a:dk2>
          <a:srgbClr val="E2001A"/>
        </a:dk2>
        <a:lt2>
          <a:srgbClr val="009036"/>
        </a:lt2>
        <a:accent1>
          <a:srgbClr val="ACACAC"/>
        </a:accent1>
        <a:accent2>
          <a:srgbClr val="F294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DB8600"/>
        </a:accent6>
        <a:hlink>
          <a:srgbClr val="B1C800"/>
        </a:hlink>
        <a:folHlink>
          <a:srgbClr val="E7511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NRW_PowerPoint</Template>
  <TotalTime>0</TotalTime>
  <Words>300</Words>
  <Application>Microsoft Office PowerPoint</Application>
  <PresentationFormat>Bildschirmpräsentation (4:3)</PresentationFormat>
  <Paragraphs>66</Paragraphs>
  <Slides>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8" baseType="lpstr">
      <vt:lpstr>Arial</vt:lpstr>
      <vt:lpstr>Arial-BoldMT</vt:lpstr>
      <vt:lpstr>NRW_PowerPoint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Bezirksregierung Düsseldorf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Feckes, Mike</dc:creator>
  <cp:lastModifiedBy>Bracht, Sandra</cp:lastModifiedBy>
  <cp:revision>661</cp:revision>
  <cp:lastPrinted>2021-08-02T07:00:34Z</cp:lastPrinted>
  <dcterms:created xsi:type="dcterms:W3CDTF">2014-10-15T09:50:03Z</dcterms:created>
  <dcterms:modified xsi:type="dcterms:W3CDTF">2026-05-20T06:42:54Z</dcterms:modified>
</cp:coreProperties>
</file>