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7"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258" r:id="rId19"/>
    <p:sldId id="259" r:id="rId20"/>
    <p:sldId id="260" r:id="rId21"/>
    <p:sldId id="271" r:id="rId22"/>
    <p:sldId id="261" r:id="rId23"/>
    <p:sldId id="262" r:id="rId24"/>
    <p:sldId id="264" r:id="rId25"/>
    <p:sldId id="272" r:id="rId26"/>
    <p:sldId id="265" r:id="rId27"/>
    <p:sldId id="266" r:id="rId28"/>
    <p:sldId id="267" r:id="rId29"/>
    <p:sldId id="270" r:id="rId30"/>
    <p:sldId id="274" r:id="rId31"/>
    <p:sldId id="275" r:id="rId32"/>
    <p:sldId id="276" r:id="rId33"/>
    <p:sldId id="277" r:id="rId34"/>
    <p:sldId id="300" r:id="rId35"/>
    <p:sldId id="301" r:id="rId36"/>
    <p:sldId id="302" r:id="rId37"/>
    <p:sldId id="303" r:id="rId38"/>
    <p:sldId id="304" r:id="rId39"/>
    <p:sldId id="305" r:id="rId40"/>
    <p:sldId id="306" r:id="rId41"/>
    <p:sldId id="307" r:id="rId42"/>
    <p:sldId id="309" r:id="rId43"/>
    <p:sldId id="282" r:id="rId44"/>
    <p:sldId id="280" r:id="rId45"/>
    <p:sldId id="281" r:id="rId46"/>
    <p:sldId id="278" r:id="rId47"/>
    <p:sldId id="283" r:id="rId48"/>
    <p:sldId id="279" r:id="rId49"/>
    <p:sldId id="308" r:id="rId5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92" autoAdjust="0"/>
  </p:normalViewPr>
  <p:slideViewPr>
    <p:cSldViewPr>
      <p:cViewPr varScale="1">
        <p:scale>
          <a:sx n="99" d="100"/>
          <a:sy n="99" d="100"/>
        </p:scale>
        <p:origin x="-1974" y="-96"/>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37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7E661-4473-47AA-BCEB-B0C3D791E8E2}"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de-DE"/>
        </a:p>
      </dgm:t>
    </dgm:pt>
    <dgm:pt modelId="{3853A72A-017F-4180-8C3D-C1F35F6D3A2D}">
      <dgm:prSet phldrT="[Text]"/>
      <dgm:spPr/>
      <dgm:t>
        <a:bodyPr/>
        <a:lstStyle/>
        <a:p>
          <a:r>
            <a:rPr lang="de-DE" dirty="0" smtClean="0"/>
            <a:t>Laufbahngruppe 1*</a:t>
          </a:r>
          <a:endParaRPr lang="de-DE" dirty="0"/>
        </a:p>
      </dgm:t>
    </dgm:pt>
    <dgm:pt modelId="{0F140713-2D39-4B43-95F9-97AFAFC3504D}" type="parTrans" cxnId="{3B89F6C3-6174-4E1F-971D-1EB694465FC1}">
      <dgm:prSet/>
      <dgm:spPr/>
      <dgm:t>
        <a:bodyPr/>
        <a:lstStyle/>
        <a:p>
          <a:endParaRPr lang="de-DE"/>
        </a:p>
      </dgm:t>
    </dgm:pt>
    <dgm:pt modelId="{FD494745-BD75-4A5C-9B14-096D53FC3D74}" type="sibTrans" cxnId="{3B89F6C3-6174-4E1F-971D-1EB694465FC1}">
      <dgm:prSet/>
      <dgm:spPr/>
      <dgm:t>
        <a:bodyPr/>
        <a:lstStyle/>
        <a:p>
          <a:endParaRPr lang="de-DE"/>
        </a:p>
      </dgm:t>
    </dgm:pt>
    <dgm:pt modelId="{E5EE7E46-AC0A-4E8E-9E87-AC429F45077A}">
      <dgm:prSet phldrT="[Text]"/>
      <dgm:spPr/>
      <dgm:t>
        <a:bodyPr/>
        <a:lstStyle/>
        <a:p>
          <a:r>
            <a:rPr lang="de-DE" dirty="0" smtClean="0"/>
            <a:t>1. Eingangsamt</a:t>
          </a:r>
          <a:br>
            <a:rPr lang="de-DE" dirty="0" smtClean="0"/>
          </a:br>
          <a:r>
            <a:rPr lang="de-DE" dirty="0" smtClean="0"/>
            <a:t>A 5</a:t>
          </a:r>
          <a:endParaRPr lang="de-DE" dirty="0"/>
        </a:p>
      </dgm:t>
    </dgm:pt>
    <dgm:pt modelId="{B0EDB70D-DED8-4309-8EDD-C0CB301AE0EE}" type="parTrans" cxnId="{47C0FDEE-50AA-4230-85A6-03181A8AAA25}">
      <dgm:prSet/>
      <dgm:spPr/>
      <dgm:t>
        <a:bodyPr/>
        <a:lstStyle/>
        <a:p>
          <a:endParaRPr lang="de-DE"/>
        </a:p>
      </dgm:t>
    </dgm:pt>
    <dgm:pt modelId="{4FEA29F1-EE1C-4109-A07B-741F9353EFC8}" type="sibTrans" cxnId="{47C0FDEE-50AA-4230-85A6-03181A8AAA25}">
      <dgm:prSet/>
      <dgm:spPr/>
      <dgm:t>
        <a:bodyPr/>
        <a:lstStyle/>
        <a:p>
          <a:endParaRPr lang="de-DE"/>
        </a:p>
      </dgm:t>
    </dgm:pt>
    <dgm:pt modelId="{359A7160-0761-47B9-8466-F0ECB5BFCC2D}">
      <dgm:prSet phldrT="[Text]"/>
      <dgm:spPr/>
      <dgm:t>
        <a:bodyPr/>
        <a:lstStyle/>
        <a:p>
          <a:r>
            <a:rPr lang="de-DE" dirty="0" smtClean="0"/>
            <a:t>2. Eingangsamt</a:t>
          </a:r>
          <a:br>
            <a:rPr lang="de-DE" dirty="0" smtClean="0"/>
          </a:br>
          <a:r>
            <a:rPr lang="de-DE" dirty="0" smtClean="0"/>
            <a:t>A 6 bzw. 7</a:t>
          </a:r>
          <a:endParaRPr lang="de-DE" dirty="0"/>
        </a:p>
      </dgm:t>
    </dgm:pt>
    <dgm:pt modelId="{66E45476-CF0A-4E57-B58A-6692106607B0}" type="parTrans" cxnId="{396193B0-029A-4421-8F29-5EC8ECAF9EFE}">
      <dgm:prSet/>
      <dgm:spPr/>
      <dgm:t>
        <a:bodyPr/>
        <a:lstStyle/>
        <a:p>
          <a:endParaRPr lang="de-DE"/>
        </a:p>
      </dgm:t>
    </dgm:pt>
    <dgm:pt modelId="{C5D3E0F8-7357-4C46-8B34-32D5E3FAEE26}" type="sibTrans" cxnId="{396193B0-029A-4421-8F29-5EC8ECAF9EFE}">
      <dgm:prSet/>
      <dgm:spPr/>
      <dgm:t>
        <a:bodyPr/>
        <a:lstStyle/>
        <a:p>
          <a:endParaRPr lang="de-DE"/>
        </a:p>
      </dgm:t>
    </dgm:pt>
    <dgm:pt modelId="{5026D0F3-9B6D-4F2F-9B88-74D1ED36FD91}">
      <dgm:prSet phldrT="[Text]"/>
      <dgm:spPr/>
      <dgm:t>
        <a:bodyPr/>
        <a:lstStyle/>
        <a:p>
          <a:r>
            <a:rPr lang="de-DE" dirty="0" smtClean="0"/>
            <a:t>Laufbahngruppe 2**</a:t>
          </a:r>
          <a:endParaRPr lang="de-DE" dirty="0"/>
        </a:p>
      </dgm:t>
    </dgm:pt>
    <dgm:pt modelId="{C7951C39-16AF-4BB7-8B0B-4764CF4D9A98}" type="parTrans" cxnId="{F6631425-0E76-4B14-956C-EBA25D7FCF0F}">
      <dgm:prSet/>
      <dgm:spPr/>
      <dgm:t>
        <a:bodyPr/>
        <a:lstStyle/>
        <a:p>
          <a:endParaRPr lang="de-DE"/>
        </a:p>
      </dgm:t>
    </dgm:pt>
    <dgm:pt modelId="{60A74A33-591C-4F1E-B733-98A4A1A93F3D}" type="sibTrans" cxnId="{F6631425-0E76-4B14-956C-EBA25D7FCF0F}">
      <dgm:prSet/>
      <dgm:spPr/>
      <dgm:t>
        <a:bodyPr/>
        <a:lstStyle/>
        <a:p>
          <a:endParaRPr lang="de-DE"/>
        </a:p>
      </dgm:t>
    </dgm:pt>
    <dgm:pt modelId="{CEEBF1ED-A4FB-4FF6-B4C7-67A1D7184E65}">
      <dgm:prSet phldrT="[Text]"/>
      <dgm:spPr/>
      <dgm:t>
        <a:bodyPr/>
        <a:lstStyle/>
        <a:p>
          <a:r>
            <a:rPr lang="de-DE" dirty="0" smtClean="0"/>
            <a:t>1. Eingangsamt</a:t>
          </a:r>
          <a:br>
            <a:rPr lang="de-DE" dirty="0" smtClean="0"/>
          </a:br>
          <a:r>
            <a:rPr lang="de-DE" dirty="0" smtClean="0"/>
            <a:t>A 9 bzw. A10</a:t>
          </a:r>
          <a:endParaRPr lang="de-DE" dirty="0"/>
        </a:p>
      </dgm:t>
    </dgm:pt>
    <dgm:pt modelId="{622884CC-799F-4447-BEB0-94958817EF50}" type="parTrans" cxnId="{4D8C9D86-F2EA-49C1-A0B7-3BB11F1CC38C}">
      <dgm:prSet/>
      <dgm:spPr/>
      <dgm:t>
        <a:bodyPr/>
        <a:lstStyle/>
        <a:p>
          <a:endParaRPr lang="de-DE"/>
        </a:p>
      </dgm:t>
    </dgm:pt>
    <dgm:pt modelId="{B325849D-2F9F-4C84-BB60-F9CAA7C2BE4E}" type="sibTrans" cxnId="{4D8C9D86-F2EA-49C1-A0B7-3BB11F1CC38C}">
      <dgm:prSet/>
      <dgm:spPr/>
      <dgm:t>
        <a:bodyPr/>
        <a:lstStyle/>
        <a:p>
          <a:endParaRPr lang="de-DE"/>
        </a:p>
      </dgm:t>
    </dgm:pt>
    <dgm:pt modelId="{085212D7-8294-4749-89E5-C0299BF51BCB}">
      <dgm:prSet phldrT="[Text]"/>
      <dgm:spPr/>
      <dgm:t>
        <a:bodyPr/>
        <a:lstStyle/>
        <a:p>
          <a:r>
            <a:rPr lang="de-DE" dirty="0" smtClean="0"/>
            <a:t>2. Eingangsamt</a:t>
          </a:r>
          <a:br>
            <a:rPr lang="de-DE" dirty="0" smtClean="0"/>
          </a:br>
          <a:r>
            <a:rPr lang="de-DE" dirty="0" smtClean="0"/>
            <a:t>A 13</a:t>
          </a:r>
          <a:endParaRPr lang="de-DE" dirty="0"/>
        </a:p>
      </dgm:t>
    </dgm:pt>
    <dgm:pt modelId="{B18AC44F-A808-435C-B5B8-1EAEAAA2C6CA}" type="parTrans" cxnId="{08E2F3EE-654F-4F70-BE19-08A098E7BD3C}">
      <dgm:prSet/>
      <dgm:spPr/>
      <dgm:t>
        <a:bodyPr/>
        <a:lstStyle/>
        <a:p>
          <a:endParaRPr lang="de-DE"/>
        </a:p>
      </dgm:t>
    </dgm:pt>
    <dgm:pt modelId="{280843FD-AF55-4F70-90EB-5C92AF64BA29}" type="sibTrans" cxnId="{08E2F3EE-654F-4F70-BE19-08A098E7BD3C}">
      <dgm:prSet/>
      <dgm:spPr/>
      <dgm:t>
        <a:bodyPr/>
        <a:lstStyle/>
        <a:p>
          <a:endParaRPr lang="de-DE"/>
        </a:p>
      </dgm:t>
    </dgm:pt>
    <dgm:pt modelId="{E2DF6402-3CD1-48A7-90E3-E5F68FA4E5C2}" type="pres">
      <dgm:prSet presAssocID="{5557E661-4473-47AA-BCEB-B0C3D791E8E2}" presName="Name0" presStyleCnt="0">
        <dgm:presLayoutVars>
          <dgm:dir/>
          <dgm:animLvl val="lvl"/>
          <dgm:resizeHandles val="exact"/>
        </dgm:presLayoutVars>
      </dgm:prSet>
      <dgm:spPr/>
      <dgm:t>
        <a:bodyPr/>
        <a:lstStyle/>
        <a:p>
          <a:endParaRPr lang="de-DE"/>
        </a:p>
      </dgm:t>
    </dgm:pt>
    <dgm:pt modelId="{EC7C3B5E-9778-4637-8988-4FE986E77BFD}" type="pres">
      <dgm:prSet presAssocID="{3853A72A-017F-4180-8C3D-C1F35F6D3A2D}" presName="composite" presStyleCnt="0"/>
      <dgm:spPr/>
    </dgm:pt>
    <dgm:pt modelId="{2DF283F0-F656-49A8-A243-CF9DDF081D2F}" type="pres">
      <dgm:prSet presAssocID="{3853A72A-017F-4180-8C3D-C1F35F6D3A2D}" presName="parTx" presStyleLbl="alignNode1" presStyleIdx="0" presStyleCnt="2">
        <dgm:presLayoutVars>
          <dgm:chMax val="0"/>
          <dgm:chPref val="0"/>
          <dgm:bulletEnabled val="1"/>
        </dgm:presLayoutVars>
      </dgm:prSet>
      <dgm:spPr/>
      <dgm:t>
        <a:bodyPr/>
        <a:lstStyle/>
        <a:p>
          <a:endParaRPr lang="de-DE"/>
        </a:p>
      </dgm:t>
    </dgm:pt>
    <dgm:pt modelId="{94456220-30AF-4522-9DB6-F7EE04EF6EA7}" type="pres">
      <dgm:prSet presAssocID="{3853A72A-017F-4180-8C3D-C1F35F6D3A2D}" presName="desTx" presStyleLbl="alignAccFollowNode1" presStyleIdx="0" presStyleCnt="2">
        <dgm:presLayoutVars>
          <dgm:bulletEnabled val="1"/>
        </dgm:presLayoutVars>
      </dgm:prSet>
      <dgm:spPr/>
      <dgm:t>
        <a:bodyPr/>
        <a:lstStyle/>
        <a:p>
          <a:endParaRPr lang="de-DE"/>
        </a:p>
      </dgm:t>
    </dgm:pt>
    <dgm:pt modelId="{07989CD0-006B-4952-8ACA-BF9F1DA6ACD9}" type="pres">
      <dgm:prSet presAssocID="{FD494745-BD75-4A5C-9B14-096D53FC3D74}" presName="space" presStyleCnt="0"/>
      <dgm:spPr/>
    </dgm:pt>
    <dgm:pt modelId="{60A3FB5E-E3DE-4674-8DB8-CDB6DF4F0E4A}" type="pres">
      <dgm:prSet presAssocID="{5026D0F3-9B6D-4F2F-9B88-74D1ED36FD91}" presName="composite" presStyleCnt="0"/>
      <dgm:spPr/>
    </dgm:pt>
    <dgm:pt modelId="{BA54C402-39B8-4E59-A24C-DA0F1FEB29FC}" type="pres">
      <dgm:prSet presAssocID="{5026D0F3-9B6D-4F2F-9B88-74D1ED36FD91}" presName="parTx" presStyleLbl="alignNode1" presStyleIdx="1" presStyleCnt="2">
        <dgm:presLayoutVars>
          <dgm:chMax val="0"/>
          <dgm:chPref val="0"/>
          <dgm:bulletEnabled val="1"/>
        </dgm:presLayoutVars>
      </dgm:prSet>
      <dgm:spPr/>
      <dgm:t>
        <a:bodyPr/>
        <a:lstStyle/>
        <a:p>
          <a:endParaRPr lang="de-DE"/>
        </a:p>
      </dgm:t>
    </dgm:pt>
    <dgm:pt modelId="{30ECA718-5C63-4FF3-B09B-438E97DE9BDC}" type="pres">
      <dgm:prSet presAssocID="{5026D0F3-9B6D-4F2F-9B88-74D1ED36FD91}" presName="desTx" presStyleLbl="alignAccFollowNode1" presStyleIdx="1" presStyleCnt="2">
        <dgm:presLayoutVars>
          <dgm:bulletEnabled val="1"/>
        </dgm:presLayoutVars>
      </dgm:prSet>
      <dgm:spPr/>
      <dgm:t>
        <a:bodyPr/>
        <a:lstStyle/>
        <a:p>
          <a:endParaRPr lang="de-DE"/>
        </a:p>
      </dgm:t>
    </dgm:pt>
  </dgm:ptLst>
  <dgm:cxnLst>
    <dgm:cxn modelId="{F8D3BBE0-6DA2-40E3-8643-F67D4D70ED1B}" type="presOf" srcId="{CEEBF1ED-A4FB-4FF6-B4C7-67A1D7184E65}" destId="{30ECA718-5C63-4FF3-B09B-438E97DE9BDC}" srcOrd="0" destOrd="0" presId="urn:microsoft.com/office/officeart/2005/8/layout/hList1"/>
    <dgm:cxn modelId="{15E16CB5-4886-40C7-855E-634135DD6E9A}" type="presOf" srcId="{5557E661-4473-47AA-BCEB-B0C3D791E8E2}" destId="{E2DF6402-3CD1-48A7-90E3-E5F68FA4E5C2}" srcOrd="0" destOrd="0" presId="urn:microsoft.com/office/officeart/2005/8/layout/hList1"/>
    <dgm:cxn modelId="{F6631425-0E76-4B14-956C-EBA25D7FCF0F}" srcId="{5557E661-4473-47AA-BCEB-B0C3D791E8E2}" destId="{5026D0F3-9B6D-4F2F-9B88-74D1ED36FD91}" srcOrd="1" destOrd="0" parTransId="{C7951C39-16AF-4BB7-8B0B-4764CF4D9A98}" sibTransId="{60A74A33-591C-4F1E-B733-98A4A1A93F3D}"/>
    <dgm:cxn modelId="{47C0FDEE-50AA-4230-85A6-03181A8AAA25}" srcId="{3853A72A-017F-4180-8C3D-C1F35F6D3A2D}" destId="{E5EE7E46-AC0A-4E8E-9E87-AC429F45077A}" srcOrd="0" destOrd="0" parTransId="{B0EDB70D-DED8-4309-8EDD-C0CB301AE0EE}" sibTransId="{4FEA29F1-EE1C-4109-A07B-741F9353EFC8}"/>
    <dgm:cxn modelId="{FC09AABC-069A-46C5-B1FF-5E4DDEC73ED1}" type="presOf" srcId="{359A7160-0761-47B9-8466-F0ECB5BFCC2D}" destId="{94456220-30AF-4522-9DB6-F7EE04EF6EA7}" srcOrd="0" destOrd="1" presId="urn:microsoft.com/office/officeart/2005/8/layout/hList1"/>
    <dgm:cxn modelId="{AB99CF46-11D4-47A1-99FB-3C145AA5B14E}" type="presOf" srcId="{5026D0F3-9B6D-4F2F-9B88-74D1ED36FD91}" destId="{BA54C402-39B8-4E59-A24C-DA0F1FEB29FC}" srcOrd="0" destOrd="0" presId="urn:microsoft.com/office/officeart/2005/8/layout/hList1"/>
    <dgm:cxn modelId="{4D8C9D86-F2EA-49C1-A0B7-3BB11F1CC38C}" srcId="{5026D0F3-9B6D-4F2F-9B88-74D1ED36FD91}" destId="{CEEBF1ED-A4FB-4FF6-B4C7-67A1D7184E65}" srcOrd="0" destOrd="0" parTransId="{622884CC-799F-4447-BEB0-94958817EF50}" sibTransId="{B325849D-2F9F-4C84-BB60-F9CAA7C2BE4E}"/>
    <dgm:cxn modelId="{396193B0-029A-4421-8F29-5EC8ECAF9EFE}" srcId="{3853A72A-017F-4180-8C3D-C1F35F6D3A2D}" destId="{359A7160-0761-47B9-8466-F0ECB5BFCC2D}" srcOrd="1" destOrd="0" parTransId="{66E45476-CF0A-4E57-B58A-6692106607B0}" sibTransId="{C5D3E0F8-7357-4C46-8B34-32D5E3FAEE26}"/>
    <dgm:cxn modelId="{08E2F3EE-654F-4F70-BE19-08A098E7BD3C}" srcId="{5026D0F3-9B6D-4F2F-9B88-74D1ED36FD91}" destId="{085212D7-8294-4749-89E5-C0299BF51BCB}" srcOrd="1" destOrd="0" parTransId="{B18AC44F-A808-435C-B5B8-1EAEAAA2C6CA}" sibTransId="{280843FD-AF55-4F70-90EB-5C92AF64BA29}"/>
    <dgm:cxn modelId="{ECAE8196-263C-4CBC-8029-676453C04EA7}" type="presOf" srcId="{E5EE7E46-AC0A-4E8E-9E87-AC429F45077A}" destId="{94456220-30AF-4522-9DB6-F7EE04EF6EA7}" srcOrd="0" destOrd="0" presId="urn:microsoft.com/office/officeart/2005/8/layout/hList1"/>
    <dgm:cxn modelId="{3B89F6C3-6174-4E1F-971D-1EB694465FC1}" srcId="{5557E661-4473-47AA-BCEB-B0C3D791E8E2}" destId="{3853A72A-017F-4180-8C3D-C1F35F6D3A2D}" srcOrd="0" destOrd="0" parTransId="{0F140713-2D39-4B43-95F9-97AFAFC3504D}" sibTransId="{FD494745-BD75-4A5C-9B14-096D53FC3D74}"/>
    <dgm:cxn modelId="{65411B26-979F-499C-8067-B10335E6F00B}" type="presOf" srcId="{085212D7-8294-4749-89E5-C0299BF51BCB}" destId="{30ECA718-5C63-4FF3-B09B-438E97DE9BDC}" srcOrd="0" destOrd="1" presId="urn:microsoft.com/office/officeart/2005/8/layout/hList1"/>
    <dgm:cxn modelId="{21E4BCF1-6B5C-4B9A-AEF6-1F3EF272C8A9}" type="presOf" srcId="{3853A72A-017F-4180-8C3D-C1F35F6D3A2D}" destId="{2DF283F0-F656-49A8-A243-CF9DDF081D2F}" srcOrd="0" destOrd="0" presId="urn:microsoft.com/office/officeart/2005/8/layout/hList1"/>
    <dgm:cxn modelId="{FF821512-9AAF-404B-82FD-F2F037DED272}" type="presParOf" srcId="{E2DF6402-3CD1-48A7-90E3-E5F68FA4E5C2}" destId="{EC7C3B5E-9778-4637-8988-4FE986E77BFD}" srcOrd="0" destOrd="0" presId="urn:microsoft.com/office/officeart/2005/8/layout/hList1"/>
    <dgm:cxn modelId="{6C70EAB2-3A5A-4179-8B6D-61A228BB60B2}" type="presParOf" srcId="{EC7C3B5E-9778-4637-8988-4FE986E77BFD}" destId="{2DF283F0-F656-49A8-A243-CF9DDF081D2F}" srcOrd="0" destOrd="0" presId="urn:microsoft.com/office/officeart/2005/8/layout/hList1"/>
    <dgm:cxn modelId="{43522509-2BAA-4308-9849-101682EED9F7}" type="presParOf" srcId="{EC7C3B5E-9778-4637-8988-4FE986E77BFD}" destId="{94456220-30AF-4522-9DB6-F7EE04EF6EA7}" srcOrd="1" destOrd="0" presId="urn:microsoft.com/office/officeart/2005/8/layout/hList1"/>
    <dgm:cxn modelId="{88A06DD6-AEAE-4FB4-89D5-5C6B158A2481}" type="presParOf" srcId="{E2DF6402-3CD1-48A7-90E3-E5F68FA4E5C2}" destId="{07989CD0-006B-4952-8ACA-BF9F1DA6ACD9}" srcOrd="1" destOrd="0" presId="urn:microsoft.com/office/officeart/2005/8/layout/hList1"/>
    <dgm:cxn modelId="{250F970D-3345-46BF-86D8-740DD1F7135A}" type="presParOf" srcId="{E2DF6402-3CD1-48A7-90E3-E5F68FA4E5C2}" destId="{60A3FB5E-E3DE-4674-8DB8-CDB6DF4F0E4A}" srcOrd="2" destOrd="0" presId="urn:microsoft.com/office/officeart/2005/8/layout/hList1"/>
    <dgm:cxn modelId="{2195054C-FE0D-47DE-8878-32B6DFC76AFC}" type="presParOf" srcId="{60A3FB5E-E3DE-4674-8DB8-CDB6DF4F0E4A}" destId="{BA54C402-39B8-4E59-A24C-DA0F1FEB29FC}" srcOrd="0" destOrd="0" presId="urn:microsoft.com/office/officeart/2005/8/layout/hList1"/>
    <dgm:cxn modelId="{189E01DA-5F29-4302-803A-FEF078C4C752}" type="presParOf" srcId="{60A3FB5E-E3DE-4674-8DB8-CDB6DF4F0E4A}" destId="{30ECA718-5C63-4FF3-B09B-438E97DE9BDC}"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283F0-F656-49A8-A243-CF9DDF081D2F}">
      <dsp:nvSpPr>
        <dsp:cNvPr id="0" name=""/>
        <dsp:cNvSpPr/>
      </dsp:nvSpPr>
      <dsp:spPr>
        <a:xfrm>
          <a:off x="27" y="168314"/>
          <a:ext cx="2601974" cy="9404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e-DE" sz="2600" kern="1200" dirty="0" smtClean="0"/>
            <a:t>Laufbahngruppe 1*</a:t>
          </a:r>
          <a:endParaRPr lang="de-DE" sz="2600" kern="1200" dirty="0"/>
        </a:p>
      </dsp:txBody>
      <dsp:txXfrm>
        <a:off x="27" y="168314"/>
        <a:ext cx="2601974" cy="940418"/>
      </dsp:txXfrm>
    </dsp:sp>
    <dsp:sp modelId="{94456220-30AF-4522-9DB6-F7EE04EF6EA7}">
      <dsp:nvSpPr>
        <dsp:cNvPr id="0" name=""/>
        <dsp:cNvSpPr/>
      </dsp:nvSpPr>
      <dsp:spPr>
        <a:xfrm>
          <a:off x="27" y="1108732"/>
          <a:ext cx="2601974" cy="189130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de-DE" sz="2600" kern="1200" dirty="0" smtClean="0"/>
            <a:t>1. Eingangsamt</a:t>
          </a:r>
          <a:br>
            <a:rPr lang="de-DE" sz="2600" kern="1200" dirty="0" smtClean="0"/>
          </a:br>
          <a:r>
            <a:rPr lang="de-DE" sz="2600" kern="1200" dirty="0" smtClean="0"/>
            <a:t>A 5</a:t>
          </a:r>
          <a:endParaRPr lang="de-DE" sz="2600" kern="1200" dirty="0"/>
        </a:p>
        <a:p>
          <a:pPr marL="228600" lvl="1" indent="-228600" algn="l" defTabSz="1155700">
            <a:lnSpc>
              <a:spcPct val="90000"/>
            </a:lnSpc>
            <a:spcBef>
              <a:spcPct val="0"/>
            </a:spcBef>
            <a:spcAft>
              <a:spcPct val="15000"/>
            </a:spcAft>
            <a:buChar char="••"/>
          </a:pPr>
          <a:r>
            <a:rPr lang="de-DE" sz="2600" kern="1200" dirty="0" smtClean="0"/>
            <a:t>2. Eingangsamt</a:t>
          </a:r>
          <a:br>
            <a:rPr lang="de-DE" sz="2600" kern="1200" dirty="0" smtClean="0"/>
          </a:br>
          <a:r>
            <a:rPr lang="de-DE" sz="2600" kern="1200" dirty="0" smtClean="0"/>
            <a:t>A 6 bzw. 7</a:t>
          </a:r>
          <a:endParaRPr lang="de-DE" sz="2600" kern="1200" dirty="0"/>
        </a:p>
      </dsp:txBody>
      <dsp:txXfrm>
        <a:off x="27" y="1108732"/>
        <a:ext cx="2601974" cy="1891305"/>
      </dsp:txXfrm>
    </dsp:sp>
    <dsp:sp modelId="{BA54C402-39B8-4E59-A24C-DA0F1FEB29FC}">
      <dsp:nvSpPr>
        <dsp:cNvPr id="0" name=""/>
        <dsp:cNvSpPr/>
      </dsp:nvSpPr>
      <dsp:spPr>
        <a:xfrm>
          <a:off x="2966278" y="168314"/>
          <a:ext cx="2601974" cy="9404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e-DE" sz="2600" kern="1200" dirty="0" smtClean="0"/>
            <a:t>Laufbahngruppe 2**</a:t>
          </a:r>
          <a:endParaRPr lang="de-DE" sz="2600" kern="1200" dirty="0"/>
        </a:p>
      </dsp:txBody>
      <dsp:txXfrm>
        <a:off x="2966278" y="168314"/>
        <a:ext cx="2601974" cy="940418"/>
      </dsp:txXfrm>
    </dsp:sp>
    <dsp:sp modelId="{30ECA718-5C63-4FF3-B09B-438E97DE9BDC}">
      <dsp:nvSpPr>
        <dsp:cNvPr id="0" name=""/>
        <dsp:cNvSpPr/>
      </dsp:nvSpPr>
      <dsp:spPr>
        <a:xfrm>
          <a:off x="2966278" y="1108732"/>
          <a:ext cx="2601974" cy="189130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de-DE" sz="2600" kern="1200" dirty="0" smtClean="0"/>
            <a:t>1. Eingangsamt</a:t>
          </a:r>
          <a:br>
            <a:rPr lang="de-DE" sz="2600" kern="1200" dirty="0" smtClean="0"/>
          </a:br>
          <a:r>
            <a:rPr lang="de-DE" sz="2600" kern="1200" dirty="0" smtClean="0"/>
            <a:t>A 9 bzw. A10</a:t>
          </a:r>
          <a:endParaRPr lang="de-DE" sz="2600" kern="1200" dirty="0"/>
        </a:p>
        <a:p>
          <a:pPr marL="228600" lvl="1" indent="-228600" algn="l" defTabSz="1155700">
            <a:lnSpc>
              <a:spcPct val="90000"/>
            </a:lnSpc>
            <a:spcBef>
              <a:spcPct val="0"/>
            </a:spcBef>
            <a:spcAft>
              <a:spcPct val="15000"/>
            </a:spcAft>
            <a:buChar char="••"/>
          </a:pPr>
          <a:r>
            <a:rPr lang="de-DE" sz="2600" kern="1200" dirty="0" smtClean="0"/>
            <a:t>2. Eingangsamt</a:t>
          </a:r>
          <a:br>
            <a:rPr lang="de-DE" sz="2600" kern="1200" dirty="0" smtClean="0"/>
          </a:br>
          <a:r>
            <a:rPr lang="de-DE" sz="2600" kern="1200" dirty="0" smtClean="0"/>
            <a:t>A 13</a:t>
          </a:r>
          <a:endParaRPr lang="de-DE" sz="2600" kern="1200" dirty="0"/>
        </a:p>
      </dsp:txBody>
      <dsp:txXfrm>
        <a:off x="2966278" y="1108732"/>
        <a:ext cx="2601974" cy="18913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36E8C9-1DE4-43AC-985E-E85FFDAE7C33}" type="datetimeFigureOut">
              <a:rPr lang="de-DE" smtClean="0"/>
              <a:t>08.12.2017</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A27D9E7-BB54-4176-82ED-8E1022CB0841}" type="slidenum">
              <a:rPr lang="de-DE" smtClean="0"/>
              <a:t>‹Nr.›</a:t>
            </a:fld>
            <a:endParaRPr lang="de-DE"/>
          </a:p>
        </p:txBody>
      </p:sp>
    </p:spTree>
    <p:extLst>
      <p:ext uri="{BB962C8B-B14F-4D97-AF65-F5344CB8AC3E}">
        <p14:creationId xmlns:p14="http://schemas.microsoft.com/office/powerpoint/2010/main" val="410019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333857D-AEA0-44C9-B8E7-CC76077FC656}" type="datetimeFigureOut">
              <a:rPr lang="de-DE" smtClean="0"/>
              <a:t>08.12.2017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CF0A4CA-BC64-4E87-A9C8-B42D2776C786}" type="slidenum">
              <a:rPr lang="de-DE" smtClean="0"/>
              <a:t>‹Nr.›</a:t>
            </a:fld>
            <a:endParaRPr lang="de-DE"/>
          </a:p>
        </p:txBody>
      </p:sp>
    </p:spTree>
    <p:extLst>
      <p:ext uri="{BB962C8B-B14F-4D97-AF65-F5344CB8AC3E}">
        <p14:creationId xmlns:p14="http://schemas.microsoft.com/office/powerpoint/2010/main" val="294705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72850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(Im GL Sek I wurden zum 01.05.2017 </a:t>
            </a:r>
            <a:r>
              <a:rPr lang="de-DE" sz="1400" b="1" smtClean="0">
                <a:latin typeface="Arial" panose="020B0604020202020204" pitchFamily="34" charset="0"/>
                <a:cs typeface="Arial" panose="020B0604020202020204" pitchFamily="34" charset="0"/>
              </a:rPr>
              <a:t>von </a:t>
            </a:r>
            <a:r>
              <a:rPr lang="de-DE" sz="1400" b="1">
                <a:solidFill>
                  <a:srgbClr val="FF0000"/>
                </a:solidFill>
                <a:latin typeface="Arial" panose="020B0604020202020204" pitchFamily="34" charset="0"/>
                <a:cs typeface="Arial" panose="020B0604020202020204" pitchFamily="34" charset="0"/>
              </a:rPr>
              <a:t> </a:t>
            </a:r>
            <a:r>
              <a:rPr lang="de-DE" sz="1400" b="1" smtClean="0">
                <a:solidFill>
                  <a:srgbClr val="FF0000"/>
                </a:solidFill>
                <a:latin typeface="Arial" panose="020B0604020202020204" pitchFamily="34" charset="0"/>
                <a:cs typeface="Arial" panose="020B0604020202020204" pitchFamily="34" charset="0"/>
              </a:rPr>
              <a:t>62 </a:t>
            </a:r>
            <a:r>
              <a:rPr lang="de-DE" sz="1400" b="1" smtClean="0">
                <a:latin typeface="Arial" panose="020B0604020202020204" pitchFamily="34" charset="0"/>
                <a:cs typeface="Arial" panose="020B0604020202020204" pitchFamily="34" charset="0"/>
              </a:rPr>
              <a:t>Stellen </a:t>
            </a:r>
            <a:r>
              <a:rPr lang="de-DE" sz="1400" b="1" smtClean="0">
                <a:solidFill>
                  <a:srgbClr val="FF0000"/>
                </a:solidFill>
                <a:latin typeface="Arial" panose="020B0604020202020204" pitchFamily="34" charset="0"/>
                <a:cs typeface="Arial" panose="020B0604020202020204" pitchFamily="34" charset="0"/>
              </a:rPr>
              <a:t>10 </a:t>
            </a:r>
            <a:r>
              <a:rPr lang="de-DE" sz="1400" b="1" smtClean="0">
                <a:latin typeface="Arial" panose="020B0604020202020204" pitchFamily="34" charset="0"/>
                <a:cs typeface="Arial" panose="020B0604020202020204" pitchFamily="34" charset="0"/>
              </a:rPr>
              <a:t>besetzt</a:t>
            </a:r>
            <a:r>
              <a:rPr lang="de-DE" sz="1400" b="1" dirty="0" smtClean="0">
                <a:latin typeface="Arial" panose="020B0604020202020204" pitchFamily="34" charset="0"/>
                <a:cs typeface="Arial" panose="020B0604020202020204" pitchFamily="34" charset="0"/>
              </a:rPr>
              <a:t>.)</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Für den 25.08.2017 befinden sich z.Z. 137 Stellen an Förderschulen und 51 Stellen für GL SEK I im Ausschreibungsverfahren. </a:t>
            </a:r>
            <a:endParaRPr lang="de-DE" sz="1400" b="1" dirty="0">
              <a:latin typeface="Arial" panose="020B0604020202020204" pitchFamily="34" charset="0"/>
              <a:cs typeface="Arial" panose="020B0604020202020204" pitchFamily="34" charset="0"/>
            </a:endParaRP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Es ist nicht damit zu rechnen, dass viele Stellen besetzt werden können.</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Weitere 103 besetzbare Stellen werden für das Einstellungsverfahren 01.11.2017 bereitgehalten. Wenn Referendare ihren Vorbereitungsdienst abgeschlossen haben, werden mehr Einstellungen realistisch sein, als zum 25.08.</a:t>
            </a: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10</a:t>
            </a:fld>
            <a:endParaRPr lang="de-DE"/>
          </a:p>
        </p:txBody>
      </p:sp>
    </p:spTree>
    <p:extLst>
      <p:ext uri="{BB962C8B-B14F-4D97-AF65-F5344CB8AC3E}">
        <p14:creationId xmlns:p14="http://schemas.microsoft.com/office/powerpoint/2010/main" val="212525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Seit 2014 wurden ca. 217 </a:t>
            </a:r>
            <a:r>
              <a:rPr lang="de-DE" sz="1400" b="1" dirty="0" err="1" smtClean="0">
                <a:latin typeface="Arial" panose="020B0604020202020204" pitchFamily="34" charset="0"/>
                <a:cs typeface="Arial" panose="020B0604020202020204" pitchFamily="34" charset="0"/>
              </a:rPr>
              <a:t>Sopäd</a:t>
            </a:r>
            <a:r>
              <a:rPr lang="de-DE" sz="1400" b="1" dirty="0" smtClean="0">
                <a:latin typeface="Arial" panose="020B0604020202020204" pitchFamily="34" charset="0"/>
                <a:cs typeface="Arial" panose="020B0604020202020204" pitchFamily="34" charset="0"/>
              </a:rPr>
              <a:t>. in den GL Sek I versetzt.</a:t>
            </a:r>
          </a:p>
          <a:p>
            <a:r>
              <a:rPr lang="de-DE" sz="1400" b="1" dirty="0">
                <a:latin typeface="Arial" panose="020B0604020202020204" pitchFamily="34" charset="0"/>
                <a:cs typeface="Arial" panose="020B0604020202020204" pitchFamily="34" charset="0"/>
              </a:rPr>
              <a:t>An GS wurden seit 2014 etwa 85 </a:t>
            </a:r>
            <a:r>
              <a:rPr lang="de-DE" sz="1400" b="1" dirty="0" err="1">
                <a:latin typeface="Arial" panose="020B0604020202020204" pitchFamily="34" charset="0"/>
                <a:cs typeface="Arial" panose="020B0604020202020204" pitchFamily="34" charset="0"/>
              </a:rPr>
              <a:t>Sopäd</a:t>
            </a:r>
            <a:r>
              <a:rPr lang="de-DE" sz="1400" b="1" dirty="0">
                <a:latin typeface="Arial" panose="020B0604020202020204" pitchFamily="34" charset="0"/>
                <a:cs typeface="Arial" panose="020B0604020202020204" pitchFamily="34" charset="0"/>
              </a:rPr>
              <a:t>. versetzt!</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Natürlich wurden auch Stellen durch Einstellungen besetzt! Im SEK I wenige, d.h. der Rest wird durch Abordnungen erfüllt!!</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Stellenbedarf GL im Bezirk Düsseldorf: 1604,2 Stellen, davon 816,4 Stellen für Grundschule, für GL SEK I verbleiben 787,8 Stellen.</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HS: 120,3 +13,2	= 133, 5 Stellen</a:t>
            </a:r>
          </a:p>
          <a:p>
            <a:r>
              <a:rPr lang="de-DE" sz="1400" b="1" dirty="0" smtClean="0">
                <a:latin typeface="Arial" panose="020B0604020202020204" pitchFamily="34" charset="0"/>
                <a:cs typeface="Arial" panose="020B0604020202020204" pitchFamily="34" charset="0"/>
              </a:rPr>
              <a:t>RS:  113,1 + 25,3	= 138,4 Stellen</a:t>
            </a:r>
          </a:p>
          <a:p>
            <a:r>
              <a:rPr lang="de-DE" sz="1400" b="1" dirty="0" smtClean="0">
                <a:latin typeface="Arial" panose="020B0604020202020204" pitchFamily="34" charset="0"/>
                <a:cs typeface="Arial" panose="020B0604020202020204" pitchFamily="34" charset="0"/>
              </a:rPr>
              <a:t>GY: 59,5 + 19,2	= 78,7 Stellen</a:t>
            </a:r>
          </a:p>
          <a:p>
            <a:r>
              <a:rPr lang="de-DE" sz="1400" b="1" dirty="0" smtClean="0">
                <a:latin typeface="Arial" panose="020B0604020202020204" pitchFamily="34" charset="0"/>
                <a:cs typeface="Arial" panose="020B0604020202020204" pitchFamily="34" charset="0"/>
              </a:rPr>
              <a:t>SK: 55,1 + 10,1	= 65,2 Stellen</a:t>
            </a:r>
          </a:p>
          <a:p>
            <a:r>
              <a:rPr lang="de-DE" sz="1400" b="1" dirty="0" smtClean="0">
                <a:latin typeface="Arial" panose="020B0604020202020204" pitchFamily="34" charset="0"/>
                <a:cs typeface="Arial" panose="020B0604020202020204" pitchFamily="34" charset="0"/>
              </a:rPr>
              <a:t>GM: 		= 0,3 Stellen</a:t>
            </a:r>
          </a:p>
          <a:p>
            <a:r>
              <a:rPr lang="de-DE" sz="1400" b="1" dirty="0" smtClean="0">
                <a:latin typeface="Arial" panose="020B0604020202020204" pitchFamily="34" charset="0"/>
                <a:cs typeface="Arial" panose="020B0604020202020204" pitchFamily="34" charset="0"/>
              </a:rPr>
              <a:t>Primus:		= 1,1 Stellen</a:t>
            </a:r>
          </a:p>
          <a:p>
            <a:r>
              <a:rPr lang="de-DE" sz="1400" b="1" dirty="0" smtClean="0">
                <a:latin typeface="Arial" panose="020B0604020202020204" pitchFamily="34" charset="0"/>
                <a:cs typeface="Arial" panose="020B0604020202020204" pitchFamily="34" charset="0"/>
              </a:rPr>
              <a:t>GE: 286,6 + 77,1	= 363,7 Stellen</a:t>
            </a:r>
          </a:p>
          <a:p>
            <a:r>
              <a:rPr lang="de-DE" sz="1400" b="1" dirty="0" smtClean="0">
                <a:latin typeface="Arial" panose="020B0604020202020204" pitchFamily="34" charset="0"/>
                <a:cs typeface="Arial" panose="020B0604020202020204" pitchFamily="34" charset="0"/>
              </a:rPr>
              <a:t>GS: 636,5 + 179,9	= 816,4 Stellen</a:t>
            </a:r>
          </a:p>
          <a:p>
            <a:r>
              <a:rPr lang="de-DE" sz="1400" b="1" dirty="0" smtClean="0">
                <a:latin typeface="Arial" panose="020B0604020202020204" pitchFamily="34" charset="0"/>
                <a:cs typeface="Arial" panose="020B0604020202020204" pitchFamily="34" charset="0"/>
              </a:rPr>
              <a:t>BK: 		= 6,9 Stellen</a:t>
            </a:r>
          </a:p>
          <a:p>
            <a:endParaRPr lang="de-DE" sz="1400" b="1"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11</a:t>
            </a:fld>
            <a:endParaRPr lang="de-DE"/>
          </a:p>
        </p:txBody>
      </p:sp>
    </p:spTree>
    <p:extLst>
      <p:ext uri="{BB962C8B-B14F-4D97-AF65-F5344CB8AC3E}">
        <p14:creationId xmlns:p14="http://schemas.microsoft.com/office/powerpoint/2010/main" val="379725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An Förderschulen arbeitet Personal des Landes und Mitarbeiter*innen von Schulträgern. </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Außer Sonderpädagogen und Fachlehrer*innen arbeiten an den Förderschulen auch </a:t>
            </a:r>
            <a:r>
              <a:rPr lang="de-DE" sz="1400" b="1" dirty="0" err="1" smtClean="0">
                <a:latin typeface="Arial" panose="020B0604020202020204" pitchFamily="34" charset="0"/>
                <a:cs typeface="Arial" panose="020B0604020202020204" pitchFamily="34" charset="0"/>
              </a:rPr>
              <a:t>Schulsozialpäd</a:t>
            </a:r>
            <a:r>
              <a:rPr lang="de-DE" sz="1400" b="1" dirty="0" smtClean="0">
                <a:latin typeface="Arial" panose="020B0604020202020204" pitchFamily="34" charset="0"/>
                <a:cs typeface="Arial" panose="020B0604020202020204" pitchFamily="34" charset="0"/>
              </a:rPr>
              <a:t>. auf gewandelten Lehrerstellen, mit dem Projekt „Betrieb und Schule“ eingestelltes Personal und entfristete Vertretungskräfte.</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Unter den entfristeten sind Lehrer (</a:t>
            </a:r>
            <a:r>
              <a:rPr lang="de-DE" sz="1400" b="1" dirty="0" err="1" smtClean="0">
                <a:latin typeface="Arial" panose="020B0604020202020204" pitchFamily="34" charset="0"/>
                <a:cs typeface="Arial" panose="020B0604020202020204" pitchFamily="34" charset="0"/>
              </a:rPr>
              <a:t>Erfüller</a:t>
            </a:r>
            <a:r>
              <a:rPr lang="de-DE" sz="1400" b="1" dirty="0" smtClean="0">
                <a:latin typeface="Arial" panose="020B0604020202020204" pitchFamily="34" charset="0"/>
                <a:cs typeface="Arial" panose="020B0604020202020204" pitchFamily="34" charset="0"/>
              </a:rPr>
              <a:t>) und auch andere Berufsgruppen (</a:t>
            </a:r>
            <a:r>
              <a:rPr lang="de-DE" sz="1400" b="1" dirty="0" err="1" smtClean="0">
                <a:latin typeface="Arial" panose="020B0604020202020204" pitchFamily="34" charset="0"/>
                <a:cs typeface="Arial" panose="020B0604020202020204" pitchFamily="34" charset="0"/>
              </a:rPr>
              <a:t>Nichterfüller</a:t>
            </a:r>
            <a:r>
              <a:rPr lang="de-DE" sz="1400" b="1" dirty="0" smtClean="0">
                <a:latin typeface="Arial" panose="020B0604020202020204" pitchFamily="34" charset="0"/>
                <a:cs typeface="Arial" panose="020B0604020202020204" pitchFamily="34" charset="0"/>
              </a:rPr>
              <a:t>). </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Beispiele für </a:t>
            </a:r>
            <a:r>
              <a:rPr lang="de-DE" sz="1400" b="1" dirty="0" err="1" smtClean="0">
                <a:latin typeface="Arial" panose="020B0604020202020204" pitchFamily="34" charset="0"/>
                <a:cs typeface="Arial" panose="020B0604020202020204" pitchFamily="34" charset="0"/>
              </a:rPr>
              <a:t>Nichterfüller</a:t>
            </a:r>
            <a:r>
              <a:rPr lang="de-DE" sz="1400" b="1" dirty="0" smtClean="0">
                <a:latin typeface="Arial" panose="020B0604020202020204" pitchFamily="34" charset="0"/>
                <a:cs typeface="Arial" panose="020B0604020202020204" pitchFamily="34" charset="0"/>
              </a:rPr>
              <a:t>: Dipl.-Sportlehrer, Dipl. Pädagogen, Erzieher, Dipl. </a:t>
            </a:r>
            <a:r>
              <a:rPr lang="de-DE" sz="1400" b="1" dirty="0" err="1" smtClean="0">
                <a:latin typeface="Arial" panose="020B0604020202020204" pitchFamily="34" charset="0"/>
                <a:cs typeface="Arial" panose="020B0604020202020204" pitchFamily="34" charset="0"/>
              </a:rPr>
              <a:t>Heilpäd</a:t>
            </a:r>
            <a:r>
              <a:rPr lang="de-DE" sz="1400" b="1" dirty="0" smtClean="0">
                <a:latin typeface="Arial" panose="020B0604020202020204" pitchFamily="34" charset="0"/>
                <a:cs typeface="Arial" panose="020B0604020202020204" pitchFamily="34" charset="0"/>
              </a:rPr>
              <a:t>.</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Anzahl der FÖS im Schuljahr</a:t>
            </a:r>
            <a:r>
              <a:rPr lang="de-DE" sz="1400" b="1" baseline="0" dirty="0" smtClean="0">
                <a:latin typeface="Arial" panose="020B0604020202020204" pitchFamily="34" charset="0"/>
                <a:cs typeface="Arial" panose="020B0604020202020204" pitchFamily="34" charset="0"/>
              </a:rPr>
              <a:t> 2016/17: 108</a:t>
            </a:r>
            <a:endParaRPr lang="de-DE" sz="1400" b="1" dirty="0" smtClean="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endParaRPr lang="de-DE" sz="1400" b="1" dirty="0" smtClean="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endParaRPr lang="de-DE" sz="1400" b="1"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12</a:t>
            </a:fld>
            <a:endParaRPr lang="de-DE"/>
          </a:p>
        </p:txBody>
      </p:sp>
    </p:spTree>
    <p:extLst>
      <p:ext uri="{BB962C8B-B14F-4D97-AF65-F5344CB8AC3E}">
        <p14:creationId xmlns:p14="http://schemas.microsoft.com/office/powerpoint/2010/main" val="3866489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Zu ersten beiden Punkten liegt ein Antrag vor.</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Einstellung des LA SEK II und </a:t>
            </a:r>
            <a:r>
              <a:rPr lang="de-DE" sz="1400" b="1" dirty="0" err="1" smtClean="0">
                <a:latin typeface="Arial" panose="020B0604020202020204" pitchFamily="34" charset="0"/>
                <a:cs typeface="Arial" panose="020B0604020202020204" pitchFamily="34" charset="0"/>
              </a:rPr>
              <a:t>sonderpäd</a:t>
            </a:r>
            <a:r>
              <a:rPr lang="de-DE" sz="1400" b="1" dirty="0" smtClean="0">
                <a:latin typeface="Arial" panose="020B0604020202020204" pitchFamily="34" charset="0"/>
                <a:cs typeface="Arial" panose="020B0604020202020204" pitchFamily="34" charset="0"/>
              </a:rPr>
              <a:t>. FR an FÖS und im GL: ein Baustein, der Personalmangel entgegen wirken könnte. Auch hierzu liegt ein Antrag vor.</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Mehr Steuerung: </a:t>
            </a:r>
          </a:p>
          <a:p>
            <a:pPr marL="285750" indent="-285750">
              <a:buFontTx/>
              <a:buChar char="-"/>
            </a:pPr>
            <a:r>
              <a:rPr lang="de-DE" sz="1400" b="1" dirty="0" smtClean="0">
                <a:latin typeface="Arial" panose="020B0604020202020204" pitchFamily="34" charset="0"/>
                <a:cs typeface="Arial" panose="020B0604020202020204" pitchFamily="34" charset="0"/>
              </a:rPr>
              <a:t>mehr Einstellungen über Liste bis hin zu kein Listenverfahren, schwierig, müsste landesweit koordiniert werden, </a:t>
            </a:r>
          </a:p>
          <a:p>
            <a:pPr marL="285750" indent="-285750">
              <a:buFontTx/>
              <a:buChar char="-"/>
            </a:pPr>
            <a:r>
              <a:rPr lang="de-DE" sz="1400" b="1" dirty="0" smtClean="0">
                <a:latin typeface="Arial" panose="020B0604020202020204" pitchFamily="34" charset="0"/>
                <a:cs typeface="Arial" panose="020B0604020202020204" pitchFamily="34" charset="0"/>
              </a:rPr>
              <a:t>Finanzielle Anreize durch Zulagen: Möglichkeiten werden mit Bez. besprochen</a:t>
            </a:r>
          </a:p>
          <a:p>
            <a:pPr marL="285750" indent="-285750">
              <a:buFontTx/>
              <a:buChar char="-"/>
            </a:pPr>
            <a:r>
              <a:rPr lang="de-DE" sz="1400" b="1" dirty="0" smtClean="0">
                <a:latin typeface="Arial" panose="020B0604020202020204" pitchFamily="34" charset="0"/>
                <a:cs typeface="Arial" panose="020B0604020202020204" pitchFamily="34" charset="0"/>
              </a:rPr>
              <a:t>Vorübergehender Einsatz s. Beispiel DU: werden wir mit Ihnen bereden bei LR-Koordinierung, Beratung mit SL</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Falls angesprochen: Einstellung päd. affinem Personal: bereits da durch unbefristete Stellenumwandlungen, befristete Einstellungen und Entfristungen</a:t>
            </a: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13</a:t>
            </a:fld>
            <a:endParaRPr lang="de-DE"/>
          </a:p>
        </p:txBody>
      </p:sp>
    </p:spTree>
    <p:extLst>
      <p:ext uri="{BB962C8B-B14F-4D97-AF65-F5344CB8AC3E}">
        <p14:creationId xmlns:p14="http://schemas.microsoft.com/office/powerpoint/2010/main" val="29771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Zu Punkt Stellen für multiprofessionelle Teams liegt ein Antrag vor.</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Ebenso für mehr Fortbildungsangebote. </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Dienstunfälle mit Gewalt gegenüber LK: an ES und GG;</a:t>
            </a:r>
          </a:p>
          <a:p>
            <a:r>
              <a:rPr lang="de-DE" sz="1400" b="1" dirty="0" smtClean="0">
                <a:latin typeface="Arial" panose="020B0604020202020204" pitchFamily="34" charset="0"/>
                <a:cs typeface="Arial" panose="020B0604020202020204" pitchFamily="34" charset="0"/>
              </a:rPr>
              <a:t>Aufforderung an den Arbeitgeber, hier Unterstützung/Abhilfe zu leisten. Auch Rechtssicherheit durch Information.</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Fachfremder Einsatz: Zertifikatskurs SE in Köln; </a:t>
            </a:r>
          </a:p>
          <a:p>
            <a:r>
              <a:rPr lang="de-DE" sz="1400" b="1" dirty="0" smtClean="0">
                <a:latin typeface="Arial" panose="020B0604020202020204" pitchFamily="34" charset="0"/>
                <a:cs typeface="Arial" panose="020B0604020202020204" pitchFamily="34" charset="0"/>
              </a:rPr>
              <a:t>		PR macht Abfrage an HK für Bedarf an 		</a:t>
            </a:r>
          </a:p>
          <a:p>
            <a:r>
              <a:rPr lang="de-DE" sz="1400" b="1" dirty="0" smtClean="0">
                <a:latin typeface="Arial" panose="020B0604020202020204" pitchFamily="34" charset="0"/>
                <a:cs typeface="Arial" panose="020B0604020202020204" pitchFamily="34" charset="0"/>
              </a:rPr>
              <a:t>		</a:t>
            </a:r>
            <a:r>
              <a:rPr lang="de-DE" sz="1400" b="1" dirty="0" err="1" smtClean="0">
                <a:latin typeface="Arial" panose="020B0604020202020204" pitchFamily="34" charset="0"/>
                <a:cs typeface="Arial" panose="020B0604020202020204" pitchFamily="34" charset="0"/>
              </a:rPr>
              <a:t>Zerfikatskursen</a:t>
            </a:r>
            <a:r>
              <a:rPr lang="de-DE" sz="1400" b="1" dirty="0" smtClean="0">
                <a:latin typeface="Arial" panose="020B0604020202020204" pitchFamily="34" charset="0"/>
                <a:cs typeface="Arial" panose="020B0604020202020204" pitchFamily="34" charset="0"/>
              </a:rPr>
              <a:t>, ggf. 				bezirksübergreifendes Angebot;</a:t>
            </a:r>
          </a:p>
          <a:p>
            <a:r>
              <a:rPr lang="de-DE" sz="1400" b="1" dirty="0" smtClean="0">
                <a:latin typeface="Arial" panose="020B0604020202020204" pitchFamily="34" charset="0"/>
                <a:cs typeface="Arial" panose="020B0604020202020204" pitchFamily="34" charset="0"/>
              </a:rPr>
              <a:t>		weitere Abfrage an ES-Schulen</a:t>
            </a: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14</a:t>
            </a:fld>
            <a:endParaRPr lang="de-DE"/>
          </a:p>
        </p:txBody>
      </p:sp>
    </p:spTree>
    <p:extLst>
      <p:ext uri="{BB962C8B-B14F-4D97-AF65-F5344CB8AC3E}">
        <p14:creationId xmlns:p14="http://schemas.microsoft.com/office/powerpoint/2010/main" val="288610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a:latin typeface="Arial" panose="020B0604020202020204" pitchFamily="34" charset="0"/>
                <a:cs typeface="Arial" panose="020B0604020202020204" pitchFamily="34" charset="0"/>
              </a:rPr>
              <a:t>Was ist eine Überlastungsanzeige?</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Die </a:t>
            </a:r>
            <a:r>
              <a:rPr lang="de-DE" sz="1400" b="1" dirty="0">
                <a:latin typeface="Arial" panose="020B0604020202020204" pitchFamily="34" charset="0"/>
                <a:cs typeface="Arial" panose="020B0604020202020204" pitchFamily="34" charset="0"/>
              </a:rPr>
              <a:t>Überlastungsanzeigen </a:t>
            </a:r>
            <a:r>
              <a:rPr lang="de-DE" sz="1400" b="1" dirty="0" smtClean="0">
                <a:latin typeface="Arial" panose="020B0604020202020204" pitchFamily="34" charset="0"/>
                <a:cs typeface="Arial" panose="020B0604020202020204" pitchFamily="34" charset="0"/>
              </a:rPr>
              <a:t>sind</a:t>
            </a:r>
            <a:endParaRPr lang="de-DE" sz="1400" b="1" dirty="0">
              <a:latin typeface="Arial" panose="020B0604020202020204" pitchFamily="34" charset="0"/>
              <a:cs typeface="Arial" panose="020B0604020202020204" pitchFamily="34" charset="0"/>
            </a:endParaRPr>
          </a:p>
          <a:p>
            <a:r>
              <a:rPr lang="de-DE" sz="1400" b="1" u="sng" dirty="0">
                <a:latin typeface="Arial" panose="020B0604020202020204" pitchFamily="34" charset="0"/>
                <a:cs typeface="Arial" panose="020B0604020202020204" pitchFamily="34" charset="0"/>
              </a:rPr>
              <a:t>schriftliche Hinweise an </a:t>
            </a:r>
            <a:r>
              <a:rPr lang="de-DE" sz="1400" b="1" dirty="0">
                <a:latin typeface="Arial" panose="020B0604020202020204" pitchFamily="34" charset="0"/>
                <a:cs typeface="Arial" panose="020B0604020202020204" pitchFamily="34" charset="0"/>
              </a:rPr>
              <a:t>(die Schulleitung bzw.) </a:t>
            </a:r>
            <a:r>
              <a:rPr lang="de-DE" sz="1400" b="1" u="sng" dirty="0">
                <a:latin typeface="Arial" panose="020B0604020202020204" pitchFamily="34" charset="0"/>
                <a:cs typeface="Arial" panose="020B0604020202020204" pitchFamily="34" charset="0"/>
              </a:rPr>
              <a:t>den Arbeitgeber</a:t>
            </a:r>
            <a:r>
              <a:rPr lang="de-DE" sz="1400" b="1" dirty="0">
                <a:latin typeface="Arial" panose="020B0604020202020204" pitchFamily="34" charset="0"/>
                <a:cs typeface="Arial" panose="020B0604020202020204" pitchFamily="34" charset="0"/>
              </a:rPr>
              <a:t>, (dass) </a:t>
            </a:r>
          </a:p>
          <a:p>
            <a:pPr>
              <a:buFont typeface="Wingdings" panose="05000000000000000000" pitchFamily="2" charset="2"/>
              <a:buChar char="Ø"/>
            </a:pPr>
            <a:r>
              <a:rPr lang="de-DE" sz="1400" b="1" u="sng" dirty="0">
                <a:latin typeface="Arial" panose="020B0604020202020204" pitchFamily="34" charset="0"/>
                <a:cs typeface="Arial" panose="020B0604020202020204" pitchFamily="34" charset="0"/>
              </a:rPr>
              <a:t>Gefährdung der ordnungsgemäßen Erfüllung d. Arbeitsleistung </a:t>
            </a:r>
            <a:r>
              <a:rPr lang="de-DE" sz="1400" b="1" dirty="0">
                <a:latin typeface="Arial" panose="020B0604020202020204" pitchFamily="34" charset="0"/>
                <a:cs typeface="Arial" panose="020B0604020202020204" pitchFamily="34" charset="0"/>
              </a:rPr>
              <a:t>(die ordnungsgemäße Erfüllung der Arbeitsleistung gefährdet ist )</a:t>
            </a:r>
          </a:p>
          <a:p>
            <a:r>
              <a:rPr lang="de-DE" sz="1400" b="1" dirty="0">
                <a:latin typeface="Arial" panose="020B0604020202020204" pitchFamily="34" charset="0"/>
                <a:cs typeface="Arial" panose="020B0604020202020204" pitchFamily="34" charset="0"/>
              </a:rPr>
              <a:t>	und </a:t>
            </a:r>
          </a:p>
          <a:p>
            <a:pPr>
              <a:buFont typeface="Wingdings" panose="05000000000000000000" pitchFamily="2" charset="2"/>
              <a:buChar char="Ø"/>
            </a:pPr>
            <a:r>
              <a:rPr lang="de-DE" sz="1400" b="1" u="sng" dirty="0">
                <a:latin typeface="Arial" panose="020B0604020202020204" pitchFamily="34" charset="0"/>
                <a:cs typeface="Arial" panose="020B0604020202020204" pitchFamily="34" charset="0"/>
              </a:rPr>
              <a:t>Gefahr gesundheitlicher Schäden </a:t>
            </a:r>
            <a:r>
              <a:rPr lang="de-DE" sz="1400" b="1" dirty="0">
                <a:latin typeface="Arial" panose="020B0604020202020204" pitchFamily="34" charset="0"/>
                <a:cs typeface="Arial" panose="020B0604020202020204" pitchFamily="34" charset="0"/>
              </a:rPr>
              <a:t>(befürchtet werde.)</a:t>
            </a:r>
          </a:p>
        </p:txBody>
      </p:sp>
      <p:sp>
        <p:nvSpPr>
          <p:cNvPr id="4" name="Foliennummernplatzhalter 3"/>
          <p:cNvSpPr>
            <a:spLocks noGrp="1"/>
          </p:cNvSpPr>
          <p:nvPr>
            <p:ph type="sldNum" sz="quarter" idx="10"/>
          </p:nvPr>
        </p:nvSpPr>
        <p:spPr/>
        <p:txBody>
          <a:bodyPr/>
          <a:lstStyle/>
          <a:p>
            <a:fld id="{F4273DBD-6689-477A-9654-86BAD78D6E0A}" type="slidenum">
              <a:rPr lang="de-DE" smtClean="0"/>
              <a:t>15</a:t>
            </a:fld>
            <a:endParaRPr lang="de-DE"/>
          </a:p>
        </p:txBody>
      </p:sp>
    </p:spTree>
    <p:extLst>
      <p:ext uri="{BB962C8B-B14F-4D97-AF65-F5344CB8AC3E}">
        <p14:creationId xmlns:p14="http://schemas.microsoft.com/office/powerpoint/2010/main" val="1641710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a:latin typeface="Arial" panose="020B0604020202020204" pitchFamily="34" charset="0"/>
                <a:cs typeface="Arial" panose="020B0604020202020204" pitchFamily="34" charset="0"/>
              </a:rPr>
              <a:t>Den Begriff „Überlastungsanzeige“ gibt es nicht explizit in Gesetzen oder Verordnungen.</a:t>
            </a:r>
            <a:br>
              <a:rPr lang="de-DE" sz="1400" b="1" dirty="0">
                <a:latin typeface="Arial" panose="020B0604020202020204" pitchFamily="34" charset="0"/>
                <a:cs typeface="Arial" panose="020B0604020202020204" pitchFamily="34" charset="0"/>
              </a:rPr>
            </a:br>
            <a:r>
              <a:rPr lang="de-DE" sz="1400" b="1" dirty="0">
                <a:latin typeface="Arial" panose="020B0604020202020204" pitchFamily="34" charset="0"/>
                <a:cs typeface="Arial" panose="020B0604020202020204" pitchFamily="34" charset="0"/>
              </a:rPr>
              <a:t>Er ist abgeleitet aus folgenden </a:t>
            </a:r>
            <a:r>
              <a:rPr lang="de-DE" sz="1400" b="1" dirty="0" smtClean="0">
                <a:latin typeface="Arial" panose="020B0604020202020204" pitchFamily="34" charset="0"/>
                <a:cs typeface="Arial" panose="020B0604020202020204" pitchFamily="34" charset="0"/>
              </a:rPr>
              <a:t>Rechtsgrundlagen</a:t>
            </a:r>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16</a:t>
            </a:fld>
            <a:endParaRPr lang="de-DE"/>
          </a:p>
        </p:txBody>
      </p:sp>
    </p:spTree>
    <p:extLst>
      <p:ext uri="{BB962C8B-B14F-4D97-AF65-F5344CB8AC3E}">
        <p14:creationId xmlns:p14="http://schemas.microsoft.com/office/powerpoint/2010/main" val="355303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a:latin typeface="Arial" panose="020B0604020202020204" pitchFamily="34" charset="0"/>
                <a:cs typeface="Arial" panose="020B0604020202020204" pitchFamily="34" charset="0"/>
              </a:rPr>
              <a:t>Hinweis: Es gibt weitere detaillierte Infos und Musterschreiben bei Gewerkschaften/Verbänden und Personalvertretungen </a:t>
            </a:r>
          </a:p>
          <a:p>
            <a:endParaRPr lang="de-DE" sz="1400" dirty="0" smtClean="0">
              <a:latin typeface="Arial" panose="020B0604020202020204" pitchFamily="34" charset="0"/>
              <a:cs typeface="Arial" panose="020B0604020202020204" pitchFamily="34" charset="0"/>
            </a:endParaRPr>
          </a:p>
          <a:p>
            <a:r>
              <a:rPr lang="de-DE" sz="1400" b="1" u="sng" dirty="0">
                <a:latin typeface="Arial" panose="020B0604020202020204" pitchFamily="34" charset="0"/>
                <a:cs typeface="Arial" panose="020B0604020202020204" pitchFamily="34" charset="0"/>
              </a:rPr>
              <a:t>Prüfung vor Ort durch </a:t>
            </a:r>
            <a:r>
              <a:rPr lang="de-DE" sz="1400" b="1" u="sng" dirty="0" smtClean="0">
                <a:latin typeface="Arial" panose="020B0604020202020204" pitchFamily="34" charset="0"/>
                <a:cs typeface="Arial" panose="020B0604020202020204" pitchFamily="34" charset="0"/>
              </a:rPr>
              <a:t>SL: </a:t>
            </a:r>
            <a:r>
              <a:rPr lang="de-DE" sz="1400" b="1" dirty="0" smtClean="0">
                <a:latin typeface="Arial" panose="020B0604020202020204" pitchFamily="34" charset="0"/>
                <a:cs typeface="Arial" panose="020B0604020202020204" pitchFamily="34" charset="0"/>
              </a:rPr>
              <a:t>Die </a:t>
            </a:r>
            <a:r>
              <a:rPr lang="de-DE" sz="1400" b="1" dirty="0">
                <a:latin typeface="Arial" panose="020B0604020202020204" pitchFamily="34" charset="0"/>
                <a:cs typeface="Arial" panose="020B0604020202020204" pitchFamily="34" charset="0"/>
              </a:rPr>
              <a:t>Schulleitung prüft die Überlastungsanzeige und kann ggf. </a:t>
            </a:r>
            <a:r>
              <a:rPr lang="de-DE" sz="1400" b="1" dirty="0" smtClean="0">
                <a:latin typeface="Arial" panose="020B0604020202020204" pitchFamily="34" charset="0"/>
                <a:cs typeface="Arial" panose="020B0604020202020204" pitchFamily="34" charset="0"/>
              </a:rPr>
              <a:t>bereits </a:t>
            </a:r>
            <a:r>
              <a:rPr lang="de-DE" sz="1400" b="1" dirty="0">
                <a:latin typeface="Arial" panose="020B0604020202020204" pitchFamily="34" charset="0"/>
                <a:cs typeface="Arial" panose="020B0604020202020204" pitchFamily="34" charset="0"/>
              </a:rPr>
              <a:t>Abhilfe </a:t>
            </a:r>
            <a:r>
              <a:rPr lang="de-DE" sz="1400" b="1" dirty="0" smtClean="0">
                <a:latin typeface="Arial" panose="020B0604020202020204" pitchFamily="34" charset="0"/>
                <a:cs typeface="Arial" panose="020B0604020202020204" pitchFamily="34" charset="0"/>
              </a:rPr>
              <a:t>schaffen.</a:t>
            </a:r>
          </a:p>
          <a:p>
            <a:endParaRPr lang="de-DE" sz="1400" b="1" dirty="0">
              <a:latin typeface="Arial" panose="020B0604020202020204" pitchFamily="34" charset="0"/>
              <a:cs typeface="Arial" panose="020B0604020202020204" pitchFamily="34" charset="0"/>
            </a:endParaRPr>
          </a:p>
          <a:p>
            <a:r>
              <a:rPr lang="de-DE" sz="1400" b="1" u="sng" dirty="0">
                <a:latin typeface="Arial" panose="020B0604020202020204" pitchFamily="34" charset="0"/>
                <a:cs typeface="Arial" panose="020B0604020202020204" pitchFamily="34" charset="0"/>
              </a:rPr>
              <a:t>Weitergabe an </a:t>
            </a:r>
            <a:r>
              <a:rPr lang="de-DE" sz="1400" b="1" u="sng" dirty="0" smtClean="0">
                <a:latin typeface="Arial" panose="020B0604020202020204" pitchFamily="34" charset="0"/>
                <a:cs typeface="Arial" panose="020B0604020202020204" pitchFamily="34" charset="0"/>
              </a:rPr>
              <a:t>BR </a:t>
            </a:r>
            <a:r>
              <a:rPr lang="de-DE" sz="1400" b="1" dirty="0" smtClean="0">
                <a:latin typeface="Arial" panose="020B0604020202020204" pitchFamily="34" charset="0"/>
                <a:cs typeface="Arial" panose="020B0604020202020204" pitchFamily="34" charset="0"/>
              </a:rPr>
              <a:t>(übersteigt </a:t>
            </a:r>
            <a:r>
              <a:rPr lang="de-DE" sz="1400" b="1" dirty="0">
                <a:latin typeface="Arial" panose="020B0604020202020204" pitchFamily="34" charset="0"/>
                <a:cs typeface="Arial" panose="020B0604020202020204" pitchFamily="34" charset="0"/>
              </a:rPr>
              <a:t>Ihr Anliegen die Möglichkeiten der SL, so muss diese Ihre Anzeige an die BR weiterreichen)</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Kontaktaufnahme </a:t>
            </a:r>
            <a:r>
              <a:rPr lang="de-DE" sz="1400" b="1" dirty="0">
                <a:latin typeface="Arial" panose="020B0604020202020204" pitchFamily="34" charset="0"/>
                <a:cs typeface="Arial" panose="020B0604020202020204" pitchFamily="34" charset="0"/>
              </a:rPr>
              <a:t>PR zu </a:t>
            </a:r>
            <a:r>
              <a:rPr lang="de-DE" sz="1400" b="1" dirty="0" smtClean="0">
                <a:latin typeface="Arial" panose="020B0604020202020204" pitchFamily="34" charset="0"/>
                <a:cs typeface="Arial" panose="020B0604020202020204" pitchFamily="34" charset="0"/>
              </a:rPr>
              <a:t>BR: Der </a:t>
            </a:r>
            <a:r>
              <a:rPr lang="de-DE" sz="1400" b="1" dirty="0">
                <a:latin typeface="Arial" panose="020B0604020202020204" pitchFamily="34" charset="0"/>
                <a:cs typeface="Arial" panose="020B0604020202020204" pitchFamily="34" charset="0"/>
              </a:rPr>
              <a:t>Personalrat wird in diesem Fall mit der DS BR Kontakt </a:t>
            </a:r>
            <a:r>
              <a:rPr lang="de-DE" sz="1400" b="1" dirty="0" smtClean="0">
                <a:latin typeface="Arial" panose="020B0604020202020204" pitchFamily="34" charset="0"/>
                <a:cs typeface="Arial" panose="020B0604020202020204" pitchFamily="34" charset="0"/>
              </a:rPr>
              <a:t>aufnehmen</a:t>
            </a:r>
            <a:r>
              <a:rPr lang="de-DE" sz="1400" b="1" dirty="0">
                <a:latin typeface="Arial" panose="020B0604020202020204" pitchFamily="34" charset="0"/>
                <a:cs typeface="Arial" panose="020B0604020202020204" pitchFamily="34" charset="0"/>
              </a:rPr>
              <a:t>.</a:t>
            </a:r>
            <a:endParaRPr lang="de-DE" sz="1400" b="1" dirty="0" smtClean="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Ist </a:t>
            </a:r>
            <a:r>
              <a:rPr lang="de-DE" sz="1400" b="1" dirty="0">
                <a:latin typeface="Arial" panose="020B0604020202020204" pitchFamily="34" charset="0"/>
                <a:cs typeface="Arial" panose="020B0604020202020204" pitchFamily="34" charset="0"/>
              </a:rPr>
              <a:t>auf dieser Ebene kein „Lösungsspielraum“, so wird der Personalrat sich seinerseits auch an den HPR </a:t>
            </a:r>
            <a:r>
              <a:rPr lang="de-DE" sz="1400" b="1" dirty="0" smtClean="0">
                <a:latin typeface="Arial" panose="020B0604020202020204" pitchFamily="34" charset="0"/>
                <a:cs typeface="Arial" panose="020B0604020202020204" pitchFamily="34" charset="0"/>
              </a:rPr>
              <a:t>wenden.</a:t>
            </a:r>
            <a:endParaRPr lang="de-DE" sz="1400" b="1"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r>
              <a:rPr lang="de-DE" sz="1400" b="1" dirty="0">
                <a:latin typeface="Arial" panose="020B0604020202020204" pitchFamily="34" charset="0"/>
                <a:cs typeface="Arial" panose="020B0604020202020204" pitchFamily="34" charset="0"/>
              </a:rPr>
              <a:t>Hinweis: In jedem Fall haben Sie Anspruch auf Bearbeitung Ihrer Belastungsanzeige und eine entsprechende Rückmeldung zu Ihrem Begehren!</a:t>
            </a: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17</a:t>
            </a:fld>
            <a:endParaRPr lang="de-DE"/>
          </a:p>
        </p:txBody>
      </p:sp>
    </p:spTree>
    <p:extLst>
      <p:ext uri="{BB962C8B-B14F-4D97-AF65-F5344CB8AC3E}">
        <p14:creationId xmlns:p14="http://schemas.microsoft.com/office/powerpoint/2010/main" val="1104484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400" b="1" dirty="0" smtClean="0"/>
              <a:t>Ein trockenes Thema – aber ich werde versuchen, es in klarer, knapper Form vorzutragen und zu erläutern!</a:t>
            </a:r>
            <a:br>
              <a:rPr lang="de-DE" sz="2400" b="1" dirty="0" smtClean="0"/>
            </a:br>
            <a:endParaRPr lang="de-DE" sz="2400" b="1" dirty="0" smtClean="0"/>
          </a:p>
          <a:p>
            <a:pPr marL="171450" indent="-171450">
              <a:buFontTx/>
              <a:buChar char="-"/>
            </a:pPr>
            <a:r>
              <a:rPr lang="de-DE" sz="2400" b="1" dirty="0" smtClean="0"/>
              <a:t>Die tarifbeschäftigten mögen sich bitte nicht benachteiligt fühlen ;-)</a:t>
            </a:r>
            <a:br>
              <a:rPr lang="de-DE" sz="2400" b="1" dirty="0" smtClean="0"/>
            </a:br>
            <a:endParaRPr lang="de-DE" sz="2400" b="1" dirty="0" smtClean="0"/>
          </a:p>
          <a:p>
            <a:pPr marL="171450" indent="-171450">
              <a:buFontTx/>
              <a:buChar char="-"/>
            </a:pPr>
            <a:r>
              <a:rPr lang="de-DE" sz="2400" b="1" dirty="0"/>
              <a:t>Die Präsentation gibt einen Überblick – alle </a:t>
            </a:r>
            <a:r>
              <a:rPr lang="de-DE" sz="2400" b="1" dirty="0" err="1" smtClean="0"/>
              <a:t>ausfühlichen</a:t>
            </a:r>
            <a:r>
              <a:rPr lang="de-DE" sz="2400" b="1" baseline="0" dirty="0" smtClean="0"/>
              <a:t> </a:t>
            </a:r>
            <a:r>
              <a:rPr lang="de-DE" sz="2400" b="1" dirty="0" smtClean="0"/>
              <a:t>Informationen </a:t>
            </a:r>
            <a:r>
              <a:rPr lang="de-DE" sz="2400" b="1" dirty="0"/>
              <a:t>haben wir auf einem Handout zusammengestellt – dies liegt draußen bereit! Bitte bedienen Sie sich beim Herausgehen!</a:t>
            </a:r>
          </a:p>
          <a:p>
            <a:pPr marL="171450" indent="-171450">
              <a:buFontTx/>
              <a:buChar char="-"/>
            </a:pPr>
            <a:endParaRPr lang="de-DE" sz="1800" b="1" dirty="0" smtClean="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72850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000" b="1" dirty="0" smtClean="0"/>
              <a:t>Reformpakt in mehreren Stufen infolge der Föderalismusreform: u.a. mehr Rechte für die Länder in Fragen der Besoldung und Versorgung für Beamt*innen</a:t>
            </a:r>
            <a:br>
              <a:rPr lang="de-DE" sz="2000" b="1" dirty="0" smtClean="0"/>
            </a:br>
            <a:endParaRPr lang="de-DE" sz="2000" b="1" dirty="0" smtClean="0"/>
          </a:p>
          <a:p>
            <a:pPr marL="171450" indent="-171450">
              <a:buFontTx/>
              <a:buChar char="-"/>
            </a:pPr>
            <a:r>
              <a:rPr lang="de-DE" sz="2000" b="1" dirty="0" smtClean="0"/>
              <a:t>Ich werde im Überblick versuchen, die wichtigsten Neuigkeiten vorzustellen, dabei liegt der Schwerpunkt auf den Reformen aus dem Jahr 2016 – hier sind zahlreiche Ausführungsregelungen erst Ende 2016/ Anfang 2017 erfolgt! Und die Auswahl betrifft den Bereich Schule!</a:t>
            </a:r>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5234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latin typeface="Arial" charset="0"/>
                <a:cs typeface="Arial" charset="0"/>
              </a:rPr>
              <a:t>Begrüßung</a:t>
            </a:r>
          </a:p>
          <a:p>
            <a:endParaRPr lang="de-DE" b="1" dirty="0" smtClean="0">
              <a:latin typeface="Arial" charset="0"/>
              <a:cs typeface="Arial" charset="0"/>
            </a:endParaRPr>
          </a:p>
          <a:p>
            <a:r>
              <a:rPr lang="de-DE" b="1" dirty="0" smtClean="0">
                <a:latin typeface="Arial" charset="0"/>
                <a:cs typeface="Arial" charset="0"/>
              </a:rPr>
              <a:t>Bevor Organisatorisches erläutert wird und die TO verabschiedet wird: </a:t>
            </a:r>
            <a:endParaRPr lang="de-DE" b="1" dirty="0">
              <a:latin typeface="Arial" charset="0"/>
              <a:cs typeface="Arial" charset="0"/>
            </a:endParaRPr>
          </a:p>
          <a:p>
            <a:endParaRPr lang="de-DE" b="1" dirty="0" smtClean="0">
              <a:latin typeface="Arial" charset="0"/>
              <a:cs typeface="Arial" charset="0"/>
            </a:endParaRPr>
          </a:p>
          <a:p>
            <a:r>
              <a:rPr lang="de-DE" b="1" dirty="0" smtClean="0">
                <a:latin typeface="Arial" charset="0"/>
                <a:cs typeface="Arial" charset="0"/>
              </a:rPr>
              <a:t>Gedenken </a:t>
            </a:r>
            <a:r>
              <a:rPr lang="de-DE" b="1" dirty="0">
                <a:latin typeface="Arial" charset="0"/>
                <a:cs typeface="Arial" charset="0"/>
              </a:rPr>
              <a:t>der verstorbenen Kollegin Agnes Wagner und der anderen verstorbenen Kolleginnen und Kollegen. </a:t>
            </a:r>
          </a:p>
          <a:p>
            <a:endParaRPr lang="de-DE" dirty="0"/>
          </a:p>
        </p:txBody>
      </p:sp>
      <p:sp>
        <p:nvSpPr>
          <p:cNvPr id="4" name="Foliennummernplatzhalter 3"/>
          <p:cNvSpPr>
            <a:spLocks noGrp="1"/>
          </p:cNvSpPr>
          <p:nvPr>
            <p:ph type="sldNum" sz="quarter" idx="10"/>
          </p:nvPr>
        </p:nvSpPr>
        <p:spPr/>
        <p:txBody>
          <a:bodyPr/>
          <a:lstStyle/>
          <a:p>
            <a:fld id="{F4273DBD-6689-477A-9654-86BAD78D6E0A}" type="slidenum">
              <a:rPr lang="de-DE" smtClean="0"/>
              <a:t>2</a:t>
            </a:fld>
            <a:endParaRPr lang="de-DE"/>
          </a:p>
        </p:txBody>
      </p:sp>
    </p:spTree>
    <p:extLst>
      <p:ext uri="{BB962C8B-B14F-4D97-AF65-F5344CB8AC3E}">
        <p14:creationId xmlns:p14="http://schemas.microsoft.com/office/powerpoint/2010/main" val="228895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000" b="1" dirty="0" smtClean="0"/>
              <a:t>Laufbahn</a:t>
            </a:r>
            <a:r>
              <a:rPr lang="de-DE" sz="2000" b="1" baseline="0" dirty="0" smtClean="0"/>
              <a:t>gruppe 2.2. haben die Lehrer*innen der SEK II und Berufskollegs!</a:t>
            </a:r>
            <a:endParaRPr lang="de-DE" sz="2000" b="1" dirty="0" smtClean="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2094358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000" b="1" dirty="0" smtClean="0"/>
              <a:t>Seit</a:t>
            </a:r>
            <a:r>
              <a:rPr lang="de-DE" sz="2000" b="1" baseline="0" dirty="0" smtClean="0"/>
              <a:t> dem 1.1.2017 ist die Sonderzahlung in das Monatsgehalt eingearbeitet. </a:t>
            </a:r>
            <a:br>
              <a:rPr lang="de-DE" sz="2000" b="1" baseline="0" dirty="0" smtClean="0"/>
            </a:br>
            <a:r>
              <a:rPr lang="de-DE" sz="2000" b="1" baseline="0" dirty="0" smtClean="0"/>
              <a:t>Vorteil: Schutz zur Sicherstellung des Niveaus, da mit Kürzungen schlechte Erfahrungen gemacht wurden.</a:t>
            </a:r>
            <a:br>
              <a:rPr lang="de-DE" sz="2000" b="1" baseline="0" dirty="0" smtClean="0"/>
            </a:br>
            <a:r>
              <a:rPr lang="de-DE" sz="2000" b="1" baseline="0" dirty="0" smtClean="0"/>
              <a:t>Aber: leider ist es nicht gelungen eine Anhebung auf das frühere Niveau zu erreichen</a:t>
            </a:r>
            <a:br>
              <a:rPr lang="de-DE" sz="2000" b="1" baseline="0" dirty="0" smtClean="0"/>
            </a:br>
            <a:endParaRPr lang="de-DE" sz="2000" b="1" baseline="0" dirty="0" smtClean="0"/>
          </a:p>
          <a:p>
            <a:pPr marL="171450" indent="-171450">
              <a:buFontTx/>
              <a:buChar char="-"/>
            </a:pPr>
            <a:r>
              <a:rPr lang="de-DE" sz="2000" b="1" baseline="0" dirty="0" smtClean="0"/>
              <a:t>Früher erst ab dem 19. Monat</a:t>
            </a:r>
            <a:br>
              <a:rPr lang="de-DE" sz="2000" b="1" baseline="0" dirty="0" smtClean="0"/>
            </a:br>
            <a:endParaRPr lang="de-DE" sz="2000" b="1" baseline="0" dirty="0" smtClean="0"/>
          </a:p>
          <a:p>
            <a:pPr marL="171450" indent="-171450">
              <a:buFontTx/>
              <a:buChar char="-"/>
            </a:pPr>
            <a:r>
              <a:rPr lang="de-DE" sz="2000" b="1" baseline="0" dirty="0" smtClean="0"/>
              <a:t>Fachkraft 150,- ; Leiter 250,-</a:t>
            </a:r>
            <a:endParaRPr lang="de-DE" sz="2000" b="1" dirty="0" smtClean="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209435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r>
              <a:rPr lang="de-DE" sz="2000" b="1" dirty="0" smtClean="0"/>
              <a:t>- Also</a:t>
            </a:r>
            <a:r>
              <a:rPr lang="de-DE" sz="2000" dirty="0" smtClean="0"/>
              <a:t>: Für diejenigen, die bereits ein 25. Dienstjubiläum hatten, wurde die Dienstzeit für das Jubiläum</a:t>
            </a:r>
            <a:r>
              <a:rPr lang="de-DE" sz="2000" baseline="0" dirty="0" smtClean="0"/>
              <a:t> </a:t>
            </a:r>
            <a:r>
              <a:rPr lang="de-DE" sz="2000" dirty="0" smtClean="0"/>
              <a:t>nach der alten Regelung und damit auch unter Einbeziehung des </a:t>
            </a:r>
            <a:r>
              <a:rPr lang="de-DE" sz="2000" b="1" dirty="0" smtClean="0"/>
              <a:t>Referendariats</a:t>
            </a:r>
            <a:r>
              <a:rPr lang="de-DE" sz="2000" dirty="0" smtClean="0"/>
              <a:t> berechnet.</a:t>
            </a:r>
          </a:p>
          <a:p>
            <a:pPr marL="0" indent="0">
              <a:buFontTx/>
              <a:buNone/>
            </a:pPr>
            <a:r>
              <a:rPr lang="de-DE" sz="2000" dirty="0" smtClean="0"/>
              <a:t>Dies gilt damit auch weiterhin, so dass für das 40zigjährige Dienstjubiläum keine Neuberechnung</a:t>
            </a:r>
            <a:r>
              <a:rPr lang="de-DE" sz="2000" baseline="0" dirty="0" smtClean="0"/>
              <a:t> </a:t>
            </a:r>
            <a:r>
              <a:rPr lang="de-DE" sz="2000" dirty="0" smtClean="0"/>
              <a:t>erforderlich ist.</a:t>
            </a:r>
          </a:p>
          <a:p>
            <a:pPr marL="0" indent="0">
              <a:buFontTx/>
              <a:buNone/>
            </a:pPr>
            <a:r>
              <a:rPr lang="de-DE" sz="2000" dirty="0" smtClean="0"/>
              <a:t>Für diejenigen, für die noch das 25zigste Dienstjubiläum bevorsteht, gilt bei Eintritt nach 2005 die</a:t>
            </a:r>
            <a:r>
              <a:rPr lang="de-DE" sz="2000" baseline="0" dirty="0" smtClean="0"/>
              <a:t> </a:t>
            </a:r>
            <a:r>
              <a:rPr lang="de-DE" sz="2000" dirty="0" smtClean="0"/>
              <a:t>Berechnung ohne Referendariat, welches nun hinzugerechnet werden muss. Daher dürfte – ohne</a:t>
            </a:r>
            <a:r>
              <a:rPr lang="de-DE" sz="2000" baseline="0" dirty="0" smtClean="0"/>
              <a:t> </a:t>
            </a:r>
            <a:r>
              <a:rPr lang="de-DE" sz="2000" dirty="0" smtClean="0"/>
              <a:t>weitere Zeiten, die zuzurechnen sind (Wehrdienst, Beschäftigung im ÖD) nur das Referendariat</a:t>
            </a:r>
            <a:r>
              <a:rPr lang="de-DE" sz="2000" baseline="0" dirty="0" smtClean="0"/>
              <a:t> </a:t>
            </a:r>
            <a:r>
              <a:rPr lang="de-DE" sz="2000" dirty="0" smtClean="0"/>
              <a:t>hinzukommen und die 25 Jahre erst 2018 frühestens erreicht werden. Die bekannt gegebene</a:t>
            </a:r>
            <a:r>
              <a:rPr lang="de-DE" sz="2000" baseline="0" dirty="0" smtClean="0"/>
              <a:t> </a:t>
            </a:r>
            <a:r>
              <a:rPr lang="de-DE" sz="2000" dirty="0" smtClean="0"/>
              <a:t>Dienstzeit muss damit nur addiert werden.</a:t>
            </a:r>
          </a:p>
          <a:p>
            <a:pPr marL="0" indent="0">
              <a:buFontTx/>
              <a:buNone/>
            </a:pPr>
            <a:r>
              <a:rPr lang="de-DE" sz="2000" dirty="0" smtClean="0"/>
              <a:t>Wenn es bisher keine Bekanntgabe des Jubiläumstages gegeben hat, so kann dies bei der personalaktenführenden</a:t>
            </a:r>
            <a:r>
              <a:rPr lang="de-DE" sz="2000" baseline="0" dirty="0" smtClean="0"/>
              <a:t> </a:t>
            </a:r>
          </a:p>
          <a:p>
            <a:pPr marL="0" indent="0">
              <a:buFontTx/>
              <a:buNone/>
            </a:pPr>
            <a:r>
              <a:rPr lang="de-DE" sz="2000" dirty="0" smtClean="0"/>
              <a:t>Dienststelle erfragt werden.</a:t>
            </a:r>
          </a:p>
          <a:p>
            <a:pPr marL="0" indent="0">
              <a:buFontTx/>
              <a:buNone/>
            </a:pPr>
            <a:endParaRPr lang="de-DE" sz="2000" dirty="0"/>
          </a:p>
          <a:p>
            <a:pPr marL="171450" indent="-171450">
              <a:buFontTx/>
              <a:buChar char="-"/>
            </a:pPr>
            <a:r>
              <a:rPr lang="de-DE" sz="2000" dirty="0" smtClean="0"/>
              <a:t>Natürlich</a:t>
            </a:r>
            <a:r>
              <a:rPr lang="de-DE" sz="2000" baseline="0" dirty="0" smtClean="0"/>
              <a:t> auch </a:t>
            </a:r>
            <a:r>
              <a:rPr lang="de-DE" sz="2000" b="1" baseline="0" dirty="0" smtClean="0"/>
              <a:t>1 freier Arbeitstag </a:t>
            </a:r>
            <a:r>
              <a:rPr lang="de-DE" sz="2000" baseline="0" dirty="0" smtClean="0"/>
              <a:t>zeitnah zum Dienstjubiläum</a:t>
            </a:r>
            <a:endParaRPr lang="de-DE" sz="2000" dirty="0" smtClean="0"/>
          </a:p>
          <a:p>
            <a:pPr marL="171450" indent="-171450">
              <a:buFontTx/>
              <a:buChar char="-"/>
            </a:pPr>
            <a:r>
              <a:rPr lang="de-DE" sz="2000" dirty="0" smtClean="0"/>
              <a:t>Fristen auch im Vergleich zu Tarifbeschäftigten</a:t>
            </a:r>
          </a:p>
          <a:p>
            <a:pPr marL="171450" indent="-171450">
              <a:buFontTx/>
              <a:buChar char="-"/>
            </a:pPr>
            <a:r>
              <a:rPr lang="de-DE" sz="2000" b="1" dirty="0" smtClean="0"/>
              <a:t>Antragmuster</a:t>
            </a:r>
            <a:r>
              <a:rPr lang="de-DE" sz="2000" b="1" baseline="0" dirty="0" smtClean="0"/>
              <a:t> findet sich in den Handouts</a:t>
            </a:r>
          </a:p>
          <a:p>
            <a:pPr marL="171450" indent="-171450">
              <a:buFontTx/>
              <a:buChar char="-"/>
            </a:pPr>
            <a:r>
              <a:rPr lang="de-DE" sz="2000" b="1" baseline="0" dirty="0" smtClean="0"/>
              <a:t>Fristen beachten: Ausschlussfrist für Tarifbeschäftige </a:t>
            </a:r>
            <a:r>
              <a:rPr lang="de-DE" sz="2000" b="1" u="sng" baseline="0" dirty="0" smtClean="0"/>
              <a:t>(25 Jahre = 350 €; 40 Jahre = 500 €):</a:t>
            </a:r>
            <a:r>
              <a:rPr lang="de-DE" sz="2000" b="1" baseline="0" dirty="0" smtClean="0"/>
              <a:t> 6 Monate; Beamt*innen haben 3 </a:t>
            </a:r>
            <a:r>
              <a:rPr lang="de-DE" sz="2000" b="1" baseline="0" dirty="0" err="1" smtClean="0"/>
              <a:t>jahre</a:t>
            </a:r>
            <a:r>
              <a:rPr lang="de-DE" sz="2000" b="1" baseline="0" dirty="0" smtClean="0"/>
              <a:t> Zeit</a:t>
            </a:r>
          </a:p>
          <a:p>
            <a:pPr marL="171450" indent="-171450">
              <a:buFontTx/>
              <a:buChar char="-"/>
            </a:pPr>
            <a:endParaRPr lang="de-DE" sz="2000" b="1" baseline="0" dirty="0" smtClean="0"/>
          </a:p>
          <a:p>
            <a:pPr marL="0" indent="0">
              <a:buFontTx/>
              <a:buNone/>
            </a:pPr>
            <a:r>
              <a:rPr lang="de-DE" sz="2000" b="1" dirty="0" smtClean="0"/>
              <a:t>Dienstzeit ist</a:t>
            </a:r>
          </a:p>
          <a:p>
            <a:pPr marL="0" indent="0">
              <a:buFontTx/>
              <a:buNone/>
            </a:pPr>
            <a:r>
              <a:rPr lang="de-DE" sz="2000" b="0" dirty="0" smtClean="0"/>
              <a:t>- Tätigkeit als Beamtin / Beamter</a:t>
            </a:r>
          </a:p>
          <a:p>
            <a:pPr marL="0" indent="0">
              <a:buFontTx/>
              <a:buNone/>
            </a:pPr>
            <a:r>
              <a:rPr lang="de-DE" sz="2000" b="0" dirty="0" smtClean="0"/>
              <a:t>- hauptberufliche Tätigkeit bei einem öffentlich-rechtlichen Arbeitgeber,</a:t>
            </a:r>
          </a:p>
          <a:p>
            <a:pPr marL="0" indent="0">
              <a:buFontTx/>
              <a:buNone/>
            </a:pPr>
            <a:r>
              <a:rPr lang="de-DE" sz="2000" b="0" dirty="0" smtClean="0"/>
              <a:t>- Wehrdienstzeiten</a:t>
            </a:r>
          </a:p>
          <a:p>
            <a:pPr marL="0" indent="0">
              <a:buFontTx/>
              <a:buNone/>
            </a:pPr>
            <a:r>
              <a:rPr lang="de-DE" sz="2000" b="0" dirty="0" smtClean="0"/>
              <a:t>- Elternzeit, soweit diese nach Eintritt in den Dienst eines öffentlich-rechtlichen Dienstherrn oder</a:t>
            </a:r>
            <a:r>
              <a:rPr lang="de-DE" sz="2000" b="0" baseline="0" dirty="0" smtClean="0"/>
              <a:t> </a:t>
            </a:r>
            <a:r>
              <a:rPr lang="de-DE" sz="2000" b="0" dirty="0" smtClean="0"/>
              <a:t>eines öffentlich rechtlichen Arbeitgebers, verbracht worden ist,</a:t>
            </a:r>
          </a:p>
          <a:p>
            <a:pPr marL="0" indent="0">
              <a:buFontTx/>
              <a:buNone/>
            </a:pPr>
            <a:r>
              <a:rPr lang="de-DE" sz="2000" b="0" dirty="0" smtClean="0"/>
              <a:t>- Freiwilliges soziales / ökologischen Jahr (u.a. / § 34 Absatz 2 der Freistellungs- und Urlaubsverordnung),</a:t>
            </a:r>
            <a:r>
              <a:rPr lang="de-DE" sz="2000" b="0" baseline="0" dirty="0" smtClean="0"/>
              <a:t> </a:t>
            </a:r>
            <a:r>
              <a:rPr lang="de-DE" sz="2000" b="0" dirty="0" smtClean="0"/>
              <a:t>das zu einer Verzögerung bei der Einstellung geführt hat bis zu einem Jahr,</a:t>
            </a:r>
          </a:p>
          <a:p>
            <a:pPr marL="0" indent="0">
              <a:buFontTx/>
              <a:buNone/>
            </a:pPr>
            <a:r>
              <a:rPr lang="de-DE" sz="2000" b="0" dirty="0" smtClean="0"/>
              <a:t>- Planstelleninhaber/innen-Zeiten an Ersatzschulen</a:t>
            </a:r>
          </a:p>
          <a:p>
            <a:pPr marL="0" indent="0">
              <a:buFontTx/>
              <a:buNone/>
            </a:pPr>
            <a:r>
              <a:rPr lang="de-DE" sz="2000" b="0" dirty="0" smtClean="0"/>
              <a:t>- Beamtenverhältnis auf Widerruf (Referendariat)</a:t>
            </a:r>
          </a:p>
          <a:p>
            <a:pPr marL="0" indent="0">
              <a:buFontTx/>
              <a:buNone/>
            </a:pPr>
            <a:r>
              <a:rPr lang="de-DE" sz="2000" b="0" dirty="0" smtClean="0"/>
              <a:t>- Beurlaubungszeiten ohne Dienstbezüge</a:t>
            </a:r>
          </a:p>
          <a:p>
            <a:pPr marL="0" indent="0">
              <a:buFontTx/>
              <a:buNone/>
            </a:pPr>
            <a:r>
              <a:rPr lang="de-DE" sz="2000" b="0" dirty="0" smtClean="0"/>
              <a:t>-</a:t>
            </a:r>
            <a:r>
              <a:rPr lang="de-DE" sz="2000" b="0" baseline="0" dirty="0" smtClean="0"/>
              <a:t> …</a:t>
            </a:r>
          </a:p>
          <a:p>
            <a:pPr marL="0" indent="0">
              <a:buFontTx/>
              <a:buNone/>
            </a:pPr>
            <a:r>
              <a:rPr lang="de-DE" sz="2000" b="1" dirty="0" smtClean="0"/>
              <a:t>Teilzeit wie Vollzeit</a:t>
            </a:r>
          </a:p>
          <a:p>
            <a:pPr marL="0" indent="0">
              <a:buFontTx/>
              <a:buNone/>
            </a:pPr>
            <a:r>
              <a:rPr lang="de-DE" sz="2000" b="0" dirty="0" smtClean="0"/>
              <a:t>• Zeiten einer Teilzeitbeschäftigung (auch unterhälftig im Rahmen einer Beurlaubung aus familiären</a:t>
            </a:r>
            <a:r>
              <a:rPr lang="de-DE" sz="2000" b="0" baseline="0" dirty="0" smtClean="0"/>
              <a:t> </a:t>
            </a:r>
            <a:r>
              <a:rPr lang="de-DE" sz="2000" b="0" dirty="0" smtClean="0"/>
              <a:t>Gründen) sind voll zu berücksichtigen.</a:t>
            </a:r>
          </a:p>
          <a:p>
            <a:pPr marL="0" indent="0">
              <a:buFontTx/>
              <a:buNone/>
            </a:pPr>
            <a:r>
              <a:rPr lang="de-DE" sz="2000" b="0" dirty="0" smtClean="0"/>
              <a:t>• Die Zeit braucht nicht zusammenhängend abgeleistet zu sein.</a:t>
            </a:r>
          </a:p>
          <a:p>
            <a:pPr marL="0" indent="0">
              <a:buFontTx/>
              <a:buNone/>
            </a:pPr>
            <a:r>
              <a:rPr lang="de-DE" sz="2000" b="0" dirty="0" smtClean="0"/>
              <a:t>• Derselbe Zeitraum darf nur einmal berücksichtigt werden.</a:t>
            </a:r>
          </a:p>
          <a:p>
            <a:pPr marL="0" indent="0">
              <a:buFontTx/>
              <a:buNone/>
            </a:pPr>
            <a:r>
              <a:rPr lang="de-DE" sz="2000" b="1" dirty="0" smtClean="0"/>
              <a:t>Rückwirkung auf den 1. Juli 2016</a:t>
            </a:r>
          </a:p>
          <a:p>
            <a:pPr marL="171450" indent="-171450">
              <a:buFontTx/>
              <a:buChar char="-"/>
            </a:pPr>
            <a:r>
              <a:rPr lang="de-DE" sz="2000" b="0" dirty="0" smtClean="0"/>
              <a:t>1. Beamtenverhältnis vor dem 1. Juli = es bleibt es bei dem errechneten Tag des Dienstjubiläums.</a:t>
            </a:r>
          </a:p>
          <a:p>
            <a:pPr marL="171450" indent="-171450">
              <a:buFontTx/>
              <a:buChar char="-"/>
            </a:pPr>
            <a:r>
              <a:rPr lang="de-DE" sz="2000" b="0" dirty="0" smtClean="0"/>
              <a:t>2. Sollten </a:t>
            </a:r>
            <a:r>
              <a:rPr lang="de-DE" sz="2000" b="0" dirty="0" err="1" smtClean="0"/>
              <a:t>Referendariatszeiten</a:t>
            </a:r>
            <a:r>
              <a:rPr lang="de-DE" sz="2000" b="0" dirty="0" smtClean="0"/>
              <a:t> noch nicht berechnet sein – sie sind nachträglich einzubeziehen.</a:t>
            </a:r>
          </a:p>
          <a:p>
            <a:pPr marL="0" indent="0">
              <a:buFontTx/>
              <a:buNone/>
            </a:pPr>
            <a:r>
              <a:rPr lang="de-DE" sz="2000" b="0" dirty="0" smtClean="0"/>
              <a:t>Bekanntgabe des Jubiläumstages</a:t>
            </a:r>
          </a:p>
          <a:p>
            <a:pPr marL="171450" indent="-171450">
              <a:buFontTx/>
              <a:buChar char="-"/>
            </a:pPr>
            <a:r>
              <a:rPr lang="de-DE" sz="2000" b="0" dirty="0" smtClean="0"/>
              <a:t>1. Beamtinnen und Beamten nach ihrer Berufung in das Beamtenverhältnis</a:t>
            </a:r>
          </a:p>
          <a:p>
            <a:pPr marL="171450" indent="-171450">
              <a:buFontTx/>
              <a:buChar char="-"/>
            </a:pPr>
            <a:r>
              <a:rPr lang="de-DE" sz="2000" b="0" dirty="0" smtClean="0"/>
              <a:t>2. Nach der Neuberechnung wegen Einbeziehung des Referendariats (§ 6 JZV)</a:t>
            </a:r>
          </a:p>
          <a:p>
            <a:pPr marL="171450" indent="-171450">
              <a:buFontTx/>
              <a:buChar char="-"/>
            </a:pPr>
            <a:r>
              <a:rPr lang="de-DE" sz="2000" b="0" dirty="0" smtClean="0"/>
              <a:t> Also müsste die personalführende Dienststelle nun für die „Altfälle“ (Beamtenverhältnis</a:t>
            </a:r>
          </a:p>
          <a:p>
            <a:pPr marL="171450" indent="-171450">
              <a:buFontTx/>
              <a:buChar char="-"/>
            </a:pPr>
            <a:r>
              <a:rPr lang="de-DE" sz="2000" b="0" dirty="0" smtClean="0"/>
              <a:t>vor dem 1. Juli 2016 bzw. Einstellung bis heute) den „neuen“ und möglicherweise</a:t>
            </a:r>
          </a:p>
          <a:p>
            <a:pPr marL="171450" indent="-171450">
              <a:buFontTx/>
              <a:buChar char="-"/>
            </a:pPr>
            <a:r>
              <a:rPr lang="de-DE" sz="2000" b="0" dirty="0" smtClean="0"/>
              <a:t>dann früheren Jubiläumstag bekannt geben.</a:t>
            </a:r>
          </a:p>
          <a:p>
            <a:pPr marL="0" indent="0">
              <a:buFontTx/>
              <a:buNone/>
            </a:pPr>
            <a:endParaRPr lang="de-DE" sz="2000" b="0" dirty="0" smtClean="0"/>
          </a:p>
          <a:p>
            <a:pPr marL="0" indent="0">
              <a:buFontTx/>
              <a:buNone/>
            </a:pPr>
            <a:r>
              <a:rPr lang="de-DE" sz="2000" b="0" dirty="0" smtClean="0"/>
              <a:t>Beschäftigte sollten handeln</a:t>
            </a:r>
          </a:p>
          <a:p>
            <a:pPr marL="0" indent="0">
              <a:buFontTx/>
              <a:buNone/>
            </a:pPr>
            <a:r>
              <a:rPr lang="de-DE" sz="2000" b="0" dirty="0" smtClean="0"/>
              <a:t>Wem der Tag seines Dienstjubiläums nicht bekannt ist und der bald eines erwartet, sollte beim Schulamt bzw. bei der Bezirksregierung schriftlich Auskunft beantragen.</a:t>
            </a:r>
          </a:p>
          <a:p>
            <a:pPr marL="0" indent="0">
              <a:buFontTx/>
              <a:buNone/>
            </a:pPr>
            <a:r>
              <a:rPr lang="de-DE" sz="2000" b="0" dirty="0" smtClean="0"/>
              <a:t>Denn für Angestellte es unerlässlich wegen der Ausschlussfrist des Tarifvertrages innerhalb von sechs Monaten das Jubiläumsgeld einzufordern. Beamte*innen haben dafür drei Jahre Zeit.</a:t>
            </a:r>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363219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sz="2000" dirty="0" smtClean="0"/>
              <a:t>Mit Erlass vom 21.2.2017 wurde die Teilzeit im Blockmodell neu geregelt.</a:t>
            </a:r>
          </a:p>
          <a:p>
            <a:pPr marL="285750" indent="-285750">
              <a:buFont typeface="Arial" panose="020B0604020202020204" pitchFamily="34" charset="0"/>
              <a:buChar char="•"/>
            </a:pPr>
            <a:r>
              <a:rPr lang="de-DE" sz="2000" dirty="0" smtClean="0"/>
              <a:t>Die Regelungen gelten auch für Tarifbeschäftigte (§ 11 TV-L)</a:t>
            </a:r>
          </a:p>
          <a:p>
            <a:pPr marL="285750" indent="-285750">
              <a:buFont typeface="Arial" panose="020B0604020202020204" pitchFamily="34" charset="0"/>
              <a:buChar char="•"/>
            </a:pPr>
            <a:endParaRPr lang="de-DE" sz="2000" dirty="0" smtClean="0"/>
          </a:p>
          <a:p>
            <a:pPr marL="285750" indent="-285750">
              <a:buFont typeface="Arial" panose="020B0604020202020204" pitchFamily="34" charset="0"/>
              <a:buChar char="•"/>
            </a:pPr>
            <a:r>
              <a:rPr lang="de-DE" sz="2000" dirty="0" smtClean="0"/>
              <a:t>Antragstellung: zum 1.8. oder 1.2. mit einem Antragformular 6 Monate vorher auf dem Dienstweg an die Bezirksregierung</a:t>
            </a:r>
            <a:br>
              <a:rPr lang="de-DE" sz="2000" dirty="0" smtClean="0"/>
            </a:br>
            <a:r>
              <a:rPr lang="de-DE" sz="2000" b="1" dirty="0" smtClean="0"/>
              <a:t>Ausnahme 2017</a:t>
            </a:r>
            <a:r>
              <a:rPr lang="de-DE" sz="2000" dirty="0" smtClean="0"/>
              <a:t>: möglichst schnell, damit der Antrag noch bearbeitet werden kann. Zur Zeit als formloser Antrag, da das neue Antragsformular noch nicht vorliegt.</a:t>
            </a:r>
          </a:p>
          <a:p>
            <a:pPr marL="285750" indent="-285750">
              <a:buFont typeface="Arial" panose="020B0604020202020204" pitchFamily="34" charset="0"/>
              <a:buChar char="•"/>
            </a:pPr>
            <a:endParaRPr lang="de-DE" sz="2000" dirty="0" smtClean="0"/>
          </a:p>
          <a:p>
            <a:pPr marL="285750" indent="-285750">
              <a:buFont typeface="Arial" panose="020B0604020202020204" pitchFamily="34" charset="0"/>
              <a:buChar char="•"/>
            </a:pPr>
            <a:r>
              <a:rPr lang="de-DE" sz="2000" dirty="0" smtClean="0"/>
              <a:t>Der Antrag kann abgelehnt werden, wenn dienstliche Belange entgegenstehen – der Personalrat ist dann aber zu beteiligen</a:t>
            </a:r>
          </a:p>
          <a:p>
            <a:pPr marL="285750" indent="-285750">
              <a:buFont typeface="Arial" panose="020B0604020202020204" pitchFamily="34" charset="0"/>
              <a:buChar char="•"/>
            </a:pPr>
            <a:endParaRPr lang="de-DE" sz="2000" dirty="0" smtClean="0"/>
          </a:p>
          <a:p>
            <a:pPr marL="285750" indent="-285750">
              <a:buFont typeface="Arial" panose="020B0604020202020204" pitchFamily="34" charset="0"/>
              <a:buChar char="•"/>
            </a:pPr>
            <a:r>
              <a:rPr lang="de-DE" sz="2000" dirty="0" smtClean="0"/>
              <a:t>…und nun einige Beispiele</a:t>
            </a:r>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9543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sz="2000" dirty="0" smtClean="0"/>
              <a:t>- </a:t>
            </a:r>
            <a:r>
              <a:rPr lang="de-DE" sz="2000" b="1" dirty="0" smtClean="0"/>
              <a:t>Das Freistellungsjahr kann auch vor dem Eintritt in den Ruhestand stattfinden.</a:t>
            </a:r>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24</a:t>
            </a:fld>
            <a:endParaRPr lang="de-DE">
              <a:solidFill>
                <a:prstClr val="black"/>
              </a:solidFill>
            </a:endParaRPr>
          </a:p>
        </p:txBody>
      </p:sp>
    </p:spTree>
    <p:extLst>
      <p:ext uri="{BB962C8B-B14F-4D97-AF65-F5344CB8AC3E}">
        <p14:creationId xmlns:p14="http://schemas.microsoft.com/office/powerpoint/2010/main" val="111737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000" dirty="0" smtClean="0"/>
              <a:t>Angaben aus Infos ergänzen</a:t>
            </a:r>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25</a:t>
            </a:fld>
            <a:endParaRPr lang="de-DE">
              <a:solidFill>
                <a:prstClr val="black"/>
              </a:solidFill>
            </a:endParaRPr>
          </a:p>
        </p:txBody>
      </p:sp>
    </p:spTree>
    <p:extLst>
      <p:ext uri="{BB962C8B-B14F-4D97-AF65-F5344CB8AC3E}">
        <p14:creationId xmlns:p14="http://schemas.microsoft.com/office/powerpoint/2010/main" val="111737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sz="2000" dirty="0" smtClean="0"/>
              <a:t>Was ist noch zu beachten:</a:t>
            </a:r>
          </a:p>
          <a:p>
            <a:pPr marL="285750" indent="-285750">
              <a:buFont typeface="Arial" panose="020B0604020202020204" pitchFamily="34" charset="0"/>
              <a:buChar char="•"/>
            </a:pPr>
            <a:r>
              <a:rPr lang="de-DE" sz="2000" dirty="0" smtClean="0"/>
              <a:t>Aus wichtigen Gründen (z.B. familiäre Gründe) kann das Modell auch gedreht werden; es beginnt mit der Freistellungsphase</a:t>
            </a:r>
          </a:p>
          <a:p>
            <a:pPr marL="285750" indent="-285750">
              <a:buFont typeface="Arial" panose="020B0604020202020204" pitchFamily="34" charset="0"/>
              <a:buChar char="•"/>
            </a:pPr>
            <a:r>
              <a:rPr lang="de-DE" sz="2000" dirty="0" smtClean="0"/>
              <a:t>Das Gehalt wird während der gesamten Laufzeit anteilig gezahlt</a:t>
            </a:r>
          </a:p>
          <a:p>
            <a:pPr marL="285750" indent="-285750">
              <a:buFont typeface="Arial" panose="020B0604020202020204" pitchFamily="34" charset="0"/>
              <a:buChar char="•"/>
            </a:pPr>
            <a:r>
              <a:rPr lang="de-DE" sz="2000" dirty="0" smtClean="0"/>
              <a:t>Beihilfe und Krankenversicherung besteht für den gesamten Zeitraum</a:t>
            </a:r>
          </a:p>
          <a:p>
            <a:pPr marL="285750" indent="-285750">
              <a:buFont typeface="Arial" panose="020B0604020202020204" pitchFamily="34" charset="0"/>
              <a:buChar char="•"/>
            </a:pPr>
            <a:r>
              <a:rPr lang="de-DE" sz="2000" dirty="0" smtClean="0"/>
              <a:t>Der Antritt eines Erziehungsurlaubs, einer Pflegezeit oder Familienpflegezeit unterbricht die Teilzeit</a:t>
            </a:r>
          </a:p>
          <a:p>
            <a:pPr marL="285750" indent="-285750">
              <a:buFont typeface="Arial" panose="020B0604020202020204" pitchFamily="34" charset="0"/>
              <a:buChar char="•"/>
            </a:pPr>
            <a:r>
              <a:rPr lang="de-DE" sz="2000" dirty="0" smtClean="0"/>
              <a:t>In besonderen Härtefällen kann die Teilzeitbeschäftigung auch widerrufen werden</a:t>
            </a:r>
            <a:br>
              <a:rPr lang="de-DE" sz="2000" dirty="0" smtClean="0"/>
            </a:br>
            <a:endParaRPr lang="de-DE" sz="2000" dirty="0" smtClean="0"/>
          </a:p>
          <a:p>
            <a:r>
              <a:rPr lang="de-DE" sz="2000" dirty="0" smtClean="0"/>
              <a:t>Weitere Einzelfragen lassen sich bei Bedarf in Einzelberatung besprechen!</a:t>
            </a:r>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26</a:t>
            </a:fld>
            <a:endParaRPr lang="de-DE">
              <a:solidFill>
                <a:prstClr val="black"/>
              </a:solidFill>
            </a:endParaRPr>
          </a:p>
        </p:txBody>
      </p:sp>
    </p:spTree>
    <p:extLst>
      <p:ext uri="{BB962C8B-B14F-4D97-AF65-F5344CB8AC3E}">
        <p14:creationId xmlns:p14="http://schemas.microsoft.com/office/powerpoint/2010/main" val="38615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000" dirty="0" smtClean="0"/>
              <a:t>Statt</a:t>
            </a:r>
            <a:r>
              <a:rPr lang="de-DE" sz="2000" baseline="0" dirty="0" smtClean="0"/>
              <a:t> bisher 12 Jahren; früher war es eine „Kann-Regelung“</a:t>
            </a:r>
            <a:endParaRPr lang="de-DE" sz="2000" dirty="0" smtClean="0"/>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27</a:t>
            </a:fld>
            <a:endParaRPr lang="de-DE">
              <a:solidFill>
                <a:prstClr val="black"/>
              </a:solidFill>
            </a:endParaRPr>
          </a:p>
        </p:txBody>
      </p:sp>
    </p:spTree>
    <p:extLst>
      <p:ext uri="{BB962C8B-B14F-4D97-AF65-F5344CB8AC3E}">
        <p14:creationId xmlns:p14="http://schemas.microsoft.com/office/powerpoint/2010/main" val="184695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Pflegezeitgesetz (</a:t>
            </a:r>
            <a:r>
              <a:rPr lang="de-DE" sz="1200" b="1" kern="1200" dirty="0" err="1" smtClean="0">
                <a:solidFill>
                  <a:schemeClr val="tx1"/>
                </a:solidFill>
                <a:effectLst/>
                <a:latin typeface="+mn-lt"/>
                <a:ea typeface="+mn-ea"/>
                <a:cs typeface="+mn-cs"/>
              </a:rPr>
              <a:t>PflegeZG</a:t>
            </a:r>
            <a:r>
              <a:rPr lang="de-DE" sz="1200" b="1" kern="1200" dirty="0" smtClean="0">
                <a:solidFill>
                  <a:schemeClr val="tx1"/>
                </a:solidFill>
                <a:effectLst/>
                <a:latin typeface="+mn-lt"/>
                <a:ea typeface="+mn-ea"/>
                <a:cs typeface="+mn-cs"/>
              </a:rPr>
              <a:t>) und Familienpflegezeitgesetz (</a:t>
            </a:r>
            <a:r>
              <a:rPr lang="de-DE" sz="1200" b="1" kern="1200" dirty="0" err="1" smtClean="0">
                <a:solidFill>
                  <a:schemeClr val="tx1"/>
                </a:solidFill>
                <a:effectLst/>
                <a:latin typeface="+mn-lt"/>
                <a:ea typeface="+mn-ea"/>
                <a:cs typeface="+mn-cs"/>
              </a:rPr>
              <a:t>FPfZG</a:t>
            </a:r>
            <a:r>
              <a:rPr lang="de-DE" sz="1200" b="1" kern="1200" dirty="0" smtClean="0">
                <a:solidFill>
                  <a:schemeClr val="tx1"/>
                </a:solidFill>
                <a:effectLst/>
                <a:latin typeface="+mn-lt"/>
                <a:ea typeface="+mn-ea"/>
                <a:cs typeface="+mn-cs"/>
              </a:rPr>
              <a:t>) § 67 Landesbeamtengesetz (LBG) - § 16 Freistellungs- und Urlaubsverordnung (</a:t>
            </a:r>
            <a:r>
              <a:rPr lang="de-DE" sz="1200" b="1" kern="1200" dirty="0" err="1" smtClean="0">
                <a:solidFill>
                  <a:schemeClr val="tx1"/>
                </a:solidFill>
                <a:effectLst/>
                <a:latin typeface="+mn-lt"/>
                <a:ea typeface="+mn-ea"/>
                <a:cs typeface="+mn-cs"/>
              </a:rPr>
              <a:t>FrUrLV</a:t>
            </a:r>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Durch die Änderungen des Pflegezeit- und Familienpflegezeitgesetzes soll die Vereinbarkeit von Familie, Pflege und Beruf weiter verbessert werden. Die gesetzlichen Vorgaben sind nun auch im </a:t>
            </a:r>
            <a:r>
              <a:rPr lang="de-DE" sz="1200" b="1" kern="1200" dirty="0" smtClean="0">
                <a:solidFill>
                  <a:schemeClr val="tx1"/>
                </a:solidFill>
                <a:effectLst/>
                <a:latin typeface="+mn-lt"/>
                <a:ea typeface="+mn-ea"/>
                <a:cs typeface="+mn-cs"/>
              </a:rPr>
              <a:t>Landesbeamtengesetz</a:t>
            </a:r>
            <a:r>
              <a:rPr lang="de-DE" sz="1200" kern="1200" dirty="0" smtClean="0">
                <a:solidFill>
                  <a:schemeClr val="tx1"/>
                </a:solidFill>
                <a:effectLst/>
                <a:latin typeface="+mn-lt"/>
                <a:ea typeface="+mn-ea"/>
                <a:cs typeface="+mn-cs"/>
              </a:rPr>
              <a:t> und in der </a:t>
            </a:r>
            <a:r>
              <a:rPr lang="de-DE" sz="1200" b="1" kern="1200" dirty="0" smtClean="0">
                <a:solidFill>
                  <a:schemeClr val="tx1"/>
                </a:solidFill>
                <a:effectLst/>
                <a:latin typeface="+mn-lt"/>
                <a:ea typeface="+mn-ea"/>
                <a:cs typeface="+mn-cs"/>
              </a:rPr>
              <a:t>Freistellungs- und Urlaubsverordnung </a:t>
            </a:r>
            <a:r>
              <a:rPr lang="de-DE" sz="1200" kern="1200" dirty="0" smtClean="0">
                <a:solidFill>
                  <a:schemeClr val="tx1"/>
                </a:solidFill>
                <a:effectLst/>
                <a:latin typeface="+mn-lt"/>
                <a:ea typeface="+mn-ea"/>
                <a:cs typeface="+mn-cs"/>
              </a:rPr>
              <a:t>verankert.</a:t>
            </a:r>
            <a:endParaRPr lang="de-DE" sz="2000" dirty="0" smtClean="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dirty="0" smtClean="0"/>
              <a:t>Kurzzeitige Arbeitsverhinderung im akuten Pflegefall (bis zu 10 Tagen)</a:t>
            </a:r>
            <a:br>
              <a:rPr lang="de-DE" sz="2000" dirty="0" smtClean="0"/>
            </a:br>
            <a:r>
              <a:rPr lang="de-DE" sz="2000" dirty="0" smtClean="0"/>
              <a:t>Wer sind nahe Angehörige?</a:t>
            </a:r>
            <a:br>
              <a:rPr lang="de-DE" sz="2000" dirty="0" smtClean="0"/>
            </a:br>
            <a:r>
              <a:rPr lang="de-DE" sz="1200" kern="1200" dirty="0" smtClean="0">
                <a:solidFill>
                  <a:schemeClr val="tx1"/>
                </a:solidFill>
                <a:effectLst/>
                <a:latin typeface="+mn-lt"/>
                <a:ea typeface="+mn-ea"/>
                <a:cs typeface="+mn-cs"/>
              </a:rPr>
              <a:t>Großeltern, Eltern, Schwiegereltern, Stiefeltern, Ehegatten, Lebenspartnerinnen und -partner, Partnerinnen und Partner einer eheähnlichen und lebenspartnerschaftsähnlichen Gemeinschaft, Geschwister, Ehegatten der Geschwister und Geschwister der Ehegatten bzw. Geschwister der Lebenspartner und Lebenspartner der Geschwister, Kinder, </a:t>
            </a:r>
            <a:r>
              <a:rPr lang="de-DE" sz="1200" kern="1200" dirty="0" err="1" smtClean="0">
                <a:solidFill>
                  <a:schemeClr val="tx1"/>
                </a:solidFill>
                <a:effectLst/>
                <a:latin typeface="+mn-lt"/>
                <a:ea typeface="+mn-ea"/>
                <a:cs typeface="+mn-cs"/>
              </a:rPr>
              <a:t>Adoptiv</a:t>
            </a:r>
            <a:r>
              <a:rPr lang="de-DE" sz="1200" kern="1200" dirty="0" smtClean="0">
                <a:solidFill>
                  <a:schemeClr val="tx1"/>
                </a:solidFill>
                <a:effectLst/>
                <a:latin typeface="+mn-lt"/>
                <a:ea typeface="+mn-ea"/>
                <a:cs typeface="+mn-cs"/>
              </a:rPr>
              <a:t>- und Pflegekinder, </a:t>
            </a:r>
            <a:r>
              <a:rPr lang="de-DE" sz="1200" kern="1200" dirty="0" err="1" smtClean="0">
                <a:solidFill>
                  <a:schemeClr val="tx1"/>
                </a:solidFill>
                <a:effectLst/>
                <a:latin typeface="+mn-lt"/>
                <a:ea typeface="+mn-ea"/>
                <a:cs typeface="+mn-cs"/>
              </a:rPr>
              <a:t>Adoptiv</a:t>
            </a:r>
            <a:r>
              <a:rPr lang="de-DE" sz="1200" kern="1200" dirty="0" smtClean="0">
                <a:solidFill>
                  <a:schemeClr val="tx1"/>
                </a:solidFill>
                <a:effectLst/>
                <a:latin typeface="+mn-lt"/>
                <a:ea typeface="+mn-ea"/>
                <a:cs typeface="+mn-cs"/>
              </a:rPr>
              <a:t>- und Pflegekinder der Ehegattin bzw. des Ehegatten oder der Lebenspartnerin bzw. des Lebenspartners, Schwiegerkinder und Enkelkinder.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Nachweis: ärztliche</a:t>
            </a:r>
            <a:r>
              <a:rPr lang="de-DE" sz="1200" kern="1200" baseline="0" dirty="0" smtClean="0">
                <a:solidFill>
                  <a:schemeClr val="tx1"/>
                </a:solidFill>
                <a:effectLst/>
                <a:latin typeface="+mn-lt"/>
                <a:ea typeface="+mn-ea"/>
                <a:cs typeface="+mn-cs"/>
              </a:rPr>
              <a:t> Bescheinigung der Pflegebedürftigkeit (Pflegestufe)</a:t>
            </a:r>
            <a:br>
              <a:rPr lang="de-DE" sz="1200" kern="1200" baseline="0" dirty="0" smtClean="0">
                <a:solidFill>
                  <a:schemeClr val="tx1"/>
                </a:solidFill>
                <a:effectLst/>
                <a:latin typeface="+mn-lt"/>
                <a:ea typeface="+mn-ea"/>
                <a:cs typeface="+mn-cs"/>
              </a:rPr>
            </a:br>
            <a:r>
              <a:rPr lang="de-DE" sz="1200" kern="1200" baseline="0" dirty="0" smtClean="0">
                <a:solidFill>
                  <a:schemeClr val="tx1"/>
                </a:solidFill>
                <a:effectLst/>
                <a:latin typeface="+mn-lt"/>
                <a:ea typeface="+mn-ea"/>
                <a:cs typeface="+mn-cs"/>
              </a:rPr>
              <a:t>Besoldung bis zu neun Tage; Angestellte beantragen Pflegeunterstützungsgeld bei der Pflegeversicherung (bis zu 10 Tage; max. 90% des Nettoentgelts)</a:t>
            </a:r>
            <a:endParaRPr lang="de-DE" sz="1200" kern="1200" dirty="0" smtClean="0">
              <a:solidFill>
                <a:schemeClr val="tx1"/>
              </a:solidFill>
              <a:effectLst/>
              <a:latin typeface="+mn-lt"/>
              <a:ea typeface="+mn-ea"/>
              <a:cs typeface="+mn-cs"/>
            </a:endParaRPr>
          </a:p>
          <a:p>
            <a:pPr marL="457200" indent="-457200">
              <a:buFont typeface="Arial" panose="020B0604020202020204" pitchFamily="34" charset="0"/>
              <a:buChar char="•"/>
            </a:pPr>
            <a:endParaRPr lang="de-DE" sz="2000" dirty="0" smtClean="0"/>
          </a:p>
          <a:p>
            <a:pPr marL="457200" indent="-457200">
              <a:buFont typeface="Arial" panose="020B0604020202020204" pitchFamily="34" charset="0"/>
              <a:buChar char="•"/>
            </a:pPr>
            <a:r>
              <a:rPr lang="de-DE" sz="2000" dirty="0" smtClean="0"/>
              <a:t>Pflegezeit – berufliche Freistellung/Reduzierung bis zu einem halben Jahr</a:t>
            </a:r>
          </a:p>
          <a:p>
            <a:pPr marL="457200" indent="-457200">
              <a:buFont typeface="Arial" panose="020B0604020202020204" pitchFamily="34" charset="0"/>
              <a:buChar char="•"/>
            </a:pPr>
            <a:r>
              <a:rPr lang="de-DE" sz="2000" dirty="0" smtClean="0"/>
              <a:t>Familienpflegezeit – berufliche Freistellung/Reduzierung bis zu 2 Jahren</a:t>
            </a:r>
          </a:p>
          <a:p>
            <a:pPr marL="457200" indent="-457200">
              <a:buFont typeface="Arial" panose="020B0604020202020204" pitchFamily="34" charset="0"/>
              <a:buChar char="•"/>
            </a:pPr>
            <a:r>
              <a:rPr lang="de-DE" sz="2000" b="1" dirty="0" smtClean="0"/>
              <a:t>Komplexer Sachverhalt: umfängliche Erläuterungen im</a:t>
            </a:r>
            <a:r>
              <a:rPr lang="de-DE" sz="2000" b="1" baseline="0" dirty="0" smtClean="0"/>
              <a:t> Handout. Im Einzelfall aber auch Beratung durch den PR und die Dienststelle!!</a:t>
            </a:r>
            <a:endParaRPr lang="de-DE" sz="2000" b="1" dirty="0" smtClean="0"/>
          </a:p>
          <a:p>
            <a:pPr marL="0" indent="0">
              <a:buFont typeface="Arial" panose="020B0604020202020204" pitchFamily="34" charset="0"/>
              <a:buNone/>
            </a:pPr>
            <a:endParaRPr lang="de-DE" sz="2000" dirty="0" smtClean="0"/>
          </a:p>
          <a:p>
            <a:pPr marL="171450" indent="-171450">
              <a:buFontTx/>
              <a:buChar char="-"/>
            </a:pPr>
            <a:endParaRPr lang="de-DE" sz="2000" dirty="0" smtClean="0"/>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1153130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171450" indent="-171450">
              <a:buFontTx/>
              <a:buChar char="-"/>
            </a:pPr>
            <a:r>
              <a:rPr lang="de-DE" sz="2000" dirty="0" smtClean="0"/>
              <a:t>Schulhalbjahres-/Schuljahresregelung</a:t>
            </a:r>
          </a:p>
          <a:p>
            <a:pPr marL="171450" indent="-171450">
              <a:buFontTx/>
              <a:buChar char="-"/>
            </a:pPr>
            <a:r>
              <a:rPr lang="de-DE" sz="2000" dirty="0" smtClean="0"/>
              <a:t>Trotz gleicher Ausbildungsbedingungen!</a:t>
            </a:r>
          </a:p>
          <a:p>
            <a:pPr marL="171450" indent="-171450">
              <a:buFontTx/>
              <a:buChar char="-"/>
            </a:pPr>
            <a:r>
              <a:rPr lang="de-DE" sz="2000" b="1" dirty="0" smtClean="0"/>
              <a:t>Noch</a:t>
            </a:r>
            <a:r>
              <a:rPr lang="de-DE" sz="2000" b="1" baseline="0" dirty="0" smtClean="0"/>
              <a:t> einmal: </a:t>
            </a:r>
            <a:r>
              <a:rPr lang="de-DE" sz="2000" b="1" dirty="0" smtClean="0"/>
              <a:t>Hinweis auf das Infopapier</a:t>
            </a:r>
            <a:r>
              <a:rPr lang="de-DE" sz="2000" b="1" baseline="0" dirty="0" smtClean="0"/>
              <a:t> am Ausgang!</a:t>
            </a:r>
            <a:endParaRPr lang="de-DE" sz="2000" b="1" dirty="0" smtClean="0"/>
          </a:p>
          <a:p>
            <a:pPr marL="171450" indent="-171450">
              <a:buFontTx/>
              <a:buChar char="-"/>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29</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4640" indent="-174640">
              <a:spcBef>
                <a:spcPct val="0"/>
              </a:spcBef>
            </a:pPr>
            <a:endParaRPr lang="de-DE" sz="1400" b="1" dirty="0" smtClean="0">
              <a:latin typeface="Arial" charset="0"/>
              <a:cs typeface="Arial" charset="0"/>
            </a:endParaRPr>
          </a:p>
          <a:p>
            <a:pPr marL="174640" indent="-174640">
              <a:spcBef>
                <a:spcPct val="0"/>
              </a:spcBef>
            </a:pPr>
            <a:r>
              <a:rPr lang="de-DE" sz="1400" b="1" dirty="0" smtClean="0">
                <a:latin typeface="Arial" charset="0"/>
                <a:cs typeface="Arial" charset="0"/>
              </a:rPr>
              <a:t>Hinweise zur Organisation:  Reisekostenabrechnung, </a:t>
            </a:r>
          </a:p>
          <a:p>
            <a:pPr marL="174640" indent="-174640">
              <a:spcBef>
                <a:spcPct val="0"/>
              </a:spcBef>
            </a:pPr>
            <a:r>
              <a:rPr lang="de-DE" sz="1400" b="1" dirty="0" smtClean="0">
                <a:latin typeface="Arial" charset="0"/>
                <a:cs typeface="Arial" charset="0"/>
              </a:rPr>
              <a:t>			            Anwesenheit, Pausen, </a:t>
            </a:r>
          </a:p>
          <a:p>
            <a:pPr>
              <a:spcBef>
                <a:spcPct val="0"/>
              </a:spcBef>
            </a:pPr>
            <a:r>
              <a:rPr lang="de-DE" sz="1400" b="1" dirty="0" smtClean="0">
                <a:latin typeface="Arial" charset="0"/>
                <a:cs typeface="Arial" charset="0"/>
              </a:rPr>
              <a:t>Unterlagen für die TN:      -Schriftlicher Tätigkeitsbericht</a:t>
            </a:r>
          </a:p>
          <a:p>
            <a:pPr lvl="1">
              <a:spcBef>
                <a:spcPct val="0"/>
              </a:spcBef>
            </a:pPr>
            <a:r>
              <a:rPr lang="de-DE" sz="1400" b="1" dirty="0" smtClean="0">
                <a:latin typeface="Arial" charset="0"/>
                <a:cs typeface="Arial" charset="0"/>
              </a:rPr>
              <a:t>		         - Anträge</a:t>
            </a:r>
          </a:p>
          <a:p>
            <a:pPr lvl="1">
              <a:spcBef>
                <a:spcPct val="0"/>
              </a:spcBef>
            </a:pPr>
            <a:r>
              <a:rPr lang="de-DE" sz="1400" b="1" dirty="0">
                <a:latin typeface="Arial" charset="0"/>
                <a:cs typeface="Arial" charset="0"/>
              </a:rPr>
              <a:t>	</a:t>
            </a:r>
            <a:r>
              <a:rPr lang="de-DE" sz="1400" b="1" dirty="0" smtClean="0">
                <a:latin typeface="Arial" charset="0"/>
                <a:cs typeface="Arial" charset="0"/>
              </a:rPr>
              <a:t>	         - Handout zu Dienstrechtsreform, 		         Reisekosten</a:t>
            </a:r>
          </a:p>
          <a:p>
            <a:pPr>
              <a:spcBef>
                <a:spcPct val="0"/>
              </a:spcBef>
            </a:pPr>
            <a:endParaRPr lang="de-DE" sz="1400" b="1" dirty="0" smtClean="0">
              <a:latin typeface="Arial" charset="0"/>
              <a:cs typeface="Arial" charset="0"/>
            </a:endParaRPr>
          </a:p>
          <a:p>
            <a:pPr>
              <a:spcBef>
                <a:spcPct val="0"/>
              </a:spcBef>
            </a:pPr>
            <a:r>
              <a:rPr lang="de-DE" sz="1400" b="1" dirty="0" smtClean="0">
                <a:latin typeface="Arial" charset="0"/>
                <a:cs typeface="Arial" charset="0"/>
              </a:rPr>
              <a:t>Wir starten mit Daten: Ich werde Sie über die Schülerzahlentwicklung, Stellensituation und die Personalausstattung informieren, ebenso über bereits erfolgte Versetzungen und Entfristungen von Vertretungslehrkräften.</a:t>
            </a:r>
          </a:p>
          <a:p>
            <a:pPr>
              <a:spcBef>
                <a:spcPct val="0"/>
              </a:spcBef>
            </a:pPr>
            <a:r>
              <a:rPr lang="de-DE" sz="1400" b="1" dirty="0" smtClean="0">
                <a:latin typeface="Arial" charset="0"/>
                <a:cs typeface="Arial" charset="0"/>
              </a:rPr>
              <a:t>Anschließend werde ich Erfordernisse darstellen, die sich aus den Belastungen an ihrem Arbeitsplatz ergeben.</a:t>
            </a:r>
          </a:p>
          <a:p>
            <a:pPr>
              <a:spcBef>
                <a:spcPct val="0"/>
              </a:spcBef>
            </a:pPr>
            <a:r>
              <a:rPr lang="de-DE" sz="1400" b="1" dirty="0" smtClean="0">
                <a:latin typeface="Arial" charset="0"/>
                <a:cs typeface="Arial" charset="0"/>
              </a:rPr>
              <a:t>Herr Kleinöder informiert Sie über die relevanten Inhalte der Dienstrechtsreform ( u.a. Teilzeit, Beurlaubung).</a:t>
            </a:r>
          </a:p>
          <a:p>
            <a:pPr>
              <a:spcBef>
                <a:spcPct val="0"/>
              </a:spcBef>
            </a:pPr>
            <a:r>
              <a:rPr lang="de-DE" sz="1400" b="1" dirty="0" smtClean="0">
                <a:latin typeface="Arial" charset="0"/>
                <a:cs typeface="Arial" charset="0"/>
              </a:rPr>
              <a:t>Sie können sich natürlich zu jedem TOP einbringen. (Hinweis auf Saalmikrofone)</a:t>
            </a:r>
            <a:endParaRPr lang="de-DE" sz="1400" b="1" dirty="0">
              <a:latin typeface="Arial" charset="0"/>
              <a:cs typeface="Arial" charset="0"/>
            </a:endParaRPr>
          </a:p>
          <a:p>
            <a:pPr>
              <a:spcBef>
                <a:spcPct val="0"/>
              </a:spcBef>
            </a:pPr>
            <a:endParaRPr lang="de-DE" sz="1400" b="1" dirty="0" smtClean="0">
              <a:latin typeface="Arial" charset="0"/>
              <a:cs typeface="Arial" charset="0"/>
            </a:endParaRPr>
          </a:p>
          <a:p>
            <a:endParaRPr lang="de-DE" dirty="0"/>
          </a:p>
        </p:txBody>
      </p:sp>
      <p:sp>
        <p:nvSpPr>
          <p:cNvPr id="4" name="Foliennummernplatzhalter 3"/>
          <p:cNvSpPr>
            <a:spLocks noGrp="1"/>
          </p:cNvSpPr>
          <p:nvPr>
            <p:ph type="sldNum" sz="quarter" idx="10"/>
          </p:nvPr>
        </p:nvSpPr>
        <p:spPr/>
        <p:txBody>
          <a:bodyPr/>
          <a:lstStyle/>
          <a:p>
            <a:fld id="{F4273DBD-6689-477A-9654-86BAD78D6E0A}" type="slidenum">
              <a:rPr lang="de-DE" smtClean="0"/>
              <a:t>3</a:t>
            </a:fld>
            <a:endParaRPr lang="de-DE"/>
          </a:p>
        </p:txBody>
      </p:sp>
    </p:spTree>
    <p:extLst>
      <p:ext uri="{BB962C8B-B14F-4D97-AF65-F5344CB8AC3E}">
        <p14:creationId xmlns:p14="http://schemas.microsoft.com/office/powerpoint/2010/main" val="177751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30</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31</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32</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33</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CF0A4CA-BC64-4E87-A9C8-B42D2776C786}" type="slidenum">
              <a:rPr lang="de-DE" smtClean="0"/>
              <a:t>34</a:t>
            </a:fld>
            <a:endParaRPr lang="de-DE"/>
          </a:p>
        </p:txBody>
      </p:sp>
    </p:spTree>
    <p:extLst>
      <p:ext uri="{BB962C8B-B14F-4D97-AF65-F5344CB8AC3E}">
        <p14:creationId xmlns:p14="http://schemas.microsoft.com/office/powerpoint/2010/main" val="381608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CF0A4CA-BC64-4E87-A9C8-B42D2776C786}" type="slidenum">
              <a:rPr lang="de-DE" smtClean="0"/>
              <a:t>35</a:t>
            </a:fld>
            <a:endParaRPr lang="de-DE"/>
          </a:p>
        </p:txBody>
      </p:sp>
    </p:spTree>
    <p:extLst>
      <p:ext uri="{BB962C8B-B14F-4D97-AF65-F5344CB8AC3E}">
        <p14:creationId xmlns:p14="http://schemas.microsoft.com/office/powerpoint/2010/main" val="341935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CF0A4CA-BC64-4E87-A9C8-B42D2776C786}" type="slidenum">
              <a:rPr lang="de-DE" smtClean="0"/>
              <a:t>36</a:t>
            </a:fld>
            <a:endParaRPr lang="de-DE"/>
          </a:p>
        </p:txBody>
      </p:sp>
    </p:spTree>
    <p:extLst>
      <p:ext uri="{BB962C8B-B14F-4D97-AF65-F5344CB8AC3E}">
        <p14:creationId xmlns:p14="http://schemas.microsoft.com/office/powerpoint/2010/main" val="1089423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CF0A4CA-BC64-4E87-A9C8-B42D2776C786}" type="slidenum">
              <a:rPr lang="de-DE" smtClean="0"/>
              <a:t>37</a:t>
            </a:fld>
            <a:endParaRPr lang="de-DE"/>
          </a:p>
        </p:txBody>
      </p:sp>
    </p:spTree>
    <p:extLst>
      <p:ext uri="{BB962C8B-B14F-4D97-AF65-F5344CB8AC3E}">
        <p14:creationId xmlns:p14="http://schemas.microsoft.com/office/powerpoint/2010/main" val="4024272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u.a. Gesundheitsmanagement an ESE-Schulen, Forderungen an den Arbeitgeber </a:t>
            </a:r>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38</a:t>
            </a:fld>
            <a:endParaRPr lang="de-DE"/>
          </a:p>
        </p:txBody>
      </p:sp>
    </p:spTree>
    <p:extLst>
      <p:ext uri="{BB962C8B-B14F-4D97-AF65-F5344CB8AC3E}">
        <p14:creationId xmlns:p14="http://schemas.microsoft.com/office/powerpoint/2010/main" val="3510796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Vereinbarung GL: </a:t>
            </a:r>
          </a:p>
          <a:p>
            <a:pPr marL="285750" indent="-285750">
              <a:buFontTx/>
              <a:buChar char="-"/>
            </a:pPr>
            <a:r>
              <a:rPr lang="de-DE" sz="1400" b="1" dirty="0" smtClean="0">
                <a:latin typeface="Arial" panose="020B0604020202020204" pitchFamily="34" charset="0"/>
                <a:cs typeface="Arial" panose="020B0604020202020204" pitchFamily="34" charset="0"/>
              </a:rPr>
              <a:t>positiv: zeitlicher Ablauf verbessert, Klarheit für Kollegen; AO-Verfügungen zeitiger </a:t>
            </a:r>
          </a:p>
          <a:p>
            <a:pPr marL="285750" indent="-285750">
              <a:buFontTx/>
              <a:buChar char="-"/>
            </a:pPr>
            <a:r>
              <a:rPr lang="de-DE" sz="1400" b="1" dirty="0">
                <a:latin typeface="Arial" panose="020B0604020202020204" pitchFamily="34" charset="0"/>
                <a:cs typeface="Arial" panose="020B0604020202020204" pitchFamily="34" charset="0"/>
              </a:rPr>
              <a:t>n</a:t>
            </a:r>
            <a:r>
              <a:rPr lang="de-DE" sz="1400" b="1" dirty="0" smtClean="0">
                <a:latin typeface="Arial" panose="020B0604020202020204" pitchFamily="34" charset="0"/>
                <a:cs typeface="Arial" panose="020B0604020202020204" pitchFamily="34" charset="0"/>
              </a:rPr>
              <a:t>egativ: Nachsteuerung zum Halbjahr brachte Unruhe, weitere Belastung; schlechte bis sehr schlechte Personalausstattung an den FÖS</a:t>
            </a:r>
          </a:p>
          <a:p>
            <a:pPr marL="285750" indent="-285750">
              <a:buFontTx/>
              <a:buChar char="-"/>
            </a:pPr>
            <a:r>
              <a:rPr lang="de-DE" sz="1400" b="1" dirty="0" smtClean="0">
                <a:latin typeface="Arial" panose="020B0604020202020204" pitchFamily="34" charset="0"/>
                <a:cs typeface="Arial" panose="020B0604020202020204" pitchFamily="34" charset="0"/>
              </a:rPr>
              <a:t>Warum müssen wir ins GL abordnen: Stellen für das GL SEK I sind größtenteils noch bei den FÖS, wir haben noch nicht alle Stellen verlagert, wollen keine Zwangsversetzungen</a:t>
            </a:r>
          </a:p>
          <a:p>
            <a:pPr marL="285750" indent="-285750">
              <a:buFontTx/>
              <a:buChar char="-"/>
            </a:pPr>
            <a:r>
              <a:rPr lang="de-DE" sz="1400" b="1" dirty="0" smtClean="0">
                <a:latin typeface="Arial" panose="020B0604020202020204" pitchFamily="34" charset="0"/>
                <a:cs typeface="Arial" panose="020B0604020202020204" pitchFamily="34" charset="0"/>
              </a:rPr>
              <a:t>Künftig: FÖS stärker schützen, in dem wir eine Mindestpersonalausstattung mit der DS vereinbaren</a:t>
            </a:r>
            <a:endParaRPr lang="de-DE" sz="1400" b="1" dirty="0">
              <a:latin typeface="Arial" panose="020B0604020202020204" pitchFamily="34" charset="0"/>
              <a:cs typeface="Arial" panose="020B0604020202020204" pitchFamily="34" charset="0"/>
            </a:endParaRP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Befristete Einstellungen:</a:t>
            </a:r>
          </a:p>
          <a:p>
            <a:pPr marL="285750" indent="-285750">
              <a:buFontTx/>
              <a:buChar char="-"/>
            </a:pPr>
            <a:r>
              <a:rPr lang="de-DE" sz="1400" b="1" dirty="0" smtClean="0">
                <a:latin typeface="Arial" panose="020B0604020202020204" pitchFamily="34" charset="0"/>
                <a:cs typeface="Arial" panose="020B0604020202020204" pitchFamily="34" charset="0"/>
              </a:rPr>
              <a:t>Öffnung für weitere Berufsgruppen für die Abdeckung eines fachspezifischen Bedarfs durch die Verfügung vom 26.04.2017</a:t>
            </a:r>
          </a:p>
          <a:p>
            <a:pPr marL="285750" indent="-285750">
              <a:buFontTx/>
              <a:buChar char="-"/>
            </a:pPr>
            <a:endParaRPr lang="de-DE" sz="1400" b="1"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39</a:t>
            </a:fld>
            <a:endParaRPr lang="de-DE"/>
          </a:p>
        </p:txBody>
      </p:sp>
    </p:spTree>
    <p:extLst>
      <p:ext uri="{BB962C8B-B14F-4D97-AF65-F5344CB8AC3E}">
        <p14:creationId xmlns:p14="http://schemas.microsoft.com/office/powerpoint/2010/main" val="88817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72479" y="4715153"/>
            <a:ext cx="5781342" cy="4466987"/>
          </a:xfrm>
        </p:spPr>
        <p:txBody>
          <a:bodyPr/>
          <a:lstStyle/>
          <a:p>
            <a:r>
              <a:rPr lang="de-DE" sz="1400" b="1" dirty="0" smtClean="0">
                <a:latin typeface="Arial" panose="020B0604020202020204" pitchFamily="34" charset="0"/>
                <a:cs typeface="Arial" panose="020B0604020202020204" pitchFamily="34" charset="0"/>
              </a:rPr>
              <a:t>Mein Kollege Herr </a:t>
            </a:r>
            <a:r>
              <a:rPr lang="de-DE" sz="1400" b="1" u="sng" dirty="0" smtClean="0">
                <a:latin typeface="Arial" panose="020B0604020202020204" pitchFamily="34" charset="0"/>
                <a:cs typeface="Arial" panose="020B0604020202020204" pitchFamily="34" charset="0"/>
              </a:rPr>
              <a:t>Einfalt</a:t>
            </a:r>
            <a:r>
              <a:rPr lang="de-DE" sz="1400" b="1" dirty="0" smtClean="0">
                <a:latin typeface="Arial" panose="020B0604020202020204" pitchFamily="34" charset="0"/>
                <a:cs typeface="Arial" panose="020B0604020202020204" pitchFamily="34" charset="0"/>
              </a:rPr>
              <a:t> hat die wichtigsten Ergebnisse des Tarifvertrags zusammengestellt. </a:t>
            </a:r>
          </a:p>
          <a:p>
            <a:r>
              <a:rPr lang="de-DE" sz="1400" b="1" dirty="0" smtClean="0">
                <a:latin typeface="Arial" panose="020B0604020202020204" pitchFamily="34" charset="0"/>
                <a:cs typeface="Arial" panose="020B0604020202020204" pitchFamily="34" charset="0"/>
              </a:rPr>
              <a:t>Frau </a:t>
            </a:r>
            <a:r>
              <a:rPr lang="de-DE" sz="1400" b="1" u="sng" dirty="0" err="1" smtClean="0">
                <a:latin typeface="Arial" panose="020B0604020202020204" pitchFamily="34" charset="0"/>
                <a:cs typeface="Arial" panose="020B0604020202020204" pitchFamily="34" charset="0"/>
              </a:rPr>
              <a:t>Halein</a:t>
            </a:r>
            <a:r>
              <a:rPr lang="de-DE" sz="1400" b="1" dirty="0" smtClean="0">
                <a:latin typeface="Arial" panose="020B0604020202020204" pitchFamily="34" charset="0"/>
                <a:cs typeface="Arial" panose="020B0604020202020204" pitchFamily="34" charset="0"/>
              </a:rPr>
              <a:t> legt Ihnen dar, in welchen Fällen Sie Reisekosten geltend machen können, wenn sie im GL eingesetzt sind oder zu anderen FÖS abgeordnet wurden. </a:t>
            </a:r>
          </a:p>
          <a:p>
            <a:r>
              <a:rPr lang="de-DE" sz="1400" b="1" dirty="0" smtClean="0">
                <a:latin typeface="Arial" panose="020B0604020202020204" pitchFamily="34" charset="0"/>
                <a:cs typeface="Arial" panose="020B0604020202020204" pitchFamily="34" charset="0"/>
              </a:rPr>
              <a:t>Herr </a:t>
            </a:r>
            <a:r>
              <a:rPr lang="de-DE" sz="1400" b="1" u="sng" dirty="0" err="1" smtClean="0">
                <a:latin typeface="Arial" panose="020B0604020202020204" pitchFamily="34" charset="0"/>
                <a:cs typeface="Arial" panose="020B0604020202020204" pitchFamily="34" charset="0"/>
              </a:rPr>
              <a:t>Benus</a:t>
            </a:r>
            <a:r>
              <a:rPr lang="de-DE" sz="1400" b="1" dirty="0" smtClean="0">
                <a:latin typeface="Arial" panose="020B0604020202020204" pitchFamily="34" charset="0"/>
                <a:cs typeface="Arial" panose="020B0604020202020204" pitchFamily="34" charset="0"/>
              </a:rPr>
              <a:t> vom </a:t>
            </a:r>
            <a:r>
              <a:rPr lang="de-DE" sz="1400" b="1" u="sng" dirty="0" smtClean="0">
                <a:latin typeface="Arial" panose="020B0604020202020204" pitchFamily="34" charset="0"/>
                <a:cs typeface="Arial" panose="020B0604020202020204" pitchFamily="34" charset="0"/>
              </a:rPr>
              <a:t>HPR</a:t>
            </a:r>
            <a:r>
              <a:rPr lang="de-DE" sz="1400" b="1" dirty="0" smtClean="0">
                <a:latin typeface="Arial" panose="020B0604020202020204" pitchFamily="34" charset="0"/>
                <a:cs typeface="Arial" panose="020B0604020202020204" pitchFamily="34" charset="0"/>
              </a:rPr>
              <a:t> erläutert Ihnen den Stand zu den Leitlinien GL, Einführung von </a:t>
            </a:r>
            <a:r>
              <a:rPr lang="de-DE" sz="1400" b="1" dirty="0" err="1" smtClean="0">
                <a:latin typeface="Arial" panose="020B0604020202020204" pitchFamily="34" charset="0"/>
                <a:cs typeface="Arial" panose="020B0604020202020204" pitchFamily="34" charset="0"/>
              </a:rPr>
              <a:t>Logineo</a:t>
            </a:r>
            <a:r>
              <a:rPr lang="de-DE" sz="1400" b="1" dirty="0" smtClean="0">
                <a:latin typeface="Arial" panose="020B0604020202020204" pitchFamily="34" charset="0"/>
                <a:cs typeface="Arial" panose="020B0604020202020204" pitchFamily="34" charset="0"/>
              </a:rPr>
              <a:t> und über aktuelle Inhalte im Bereich des Arbeits- und Gesundheitsschutzes.</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Der </a:t>
            </a:r>
            <a:r>
              <a:rPr lang="de-DE" sz="1400" b="1" u="sng" dirty="0" smtClean="0">
                <a:latin typeface="Arial" panose="020B0604020202020204" pitchFamily="34" charset="0"/>
                <a:cs typeface="Arial" panose="020B0604020202020204" pitchFamily="34" charset="0"/>
              </a:rPr>
              <a:t>Tätigkeitsbericht</a:t>
            </a:r>
            <a:r>
              <a:rPr lang="de-DE" sz="1400" b="1" dirty="0" smtClean="0">
                <a:latin typeface="Arial" panose="020B0604020202020204" pitchFamily="34" charset="0"/>
                <a:cs typeface="Arial" panose="020B0604020202020204" pitchFamily="34" charset="0"/>
              </a:rPr>
              <a:t> liegt in Form einer Zusammenfassung in Schriftform aus. Mündlich möchte ich </a:t>
            </a:r>
            <a:r>
              <a:rPr lang="de-DE" sz="1400" b="1" dirty="0">
                <a:latin typeface="Arial" panose="020B0604020202020204" pitchFamily="34" charset="0"/>
                <a:cs typeface="Arial" panose="020B0604020202020204" pitchFamily="34" charset="0"/>
              </a:rPr>
              <a:t>auf </a:t>
            </a:r>
            <a:r>
              <a:rPr lang="de-DE" sz="1400" b="1" dirty="0" smtClean="0">
                <a:latin typeface="Arial" panose="020B0604020202020204" pitchFamily="34" charset="0"/>
                <a:cs typeface="Arial" panose="020B0604020202020204" pitchFamily="34" charset="0"/>
              </a:rPr>
              <a:t>das GL, befristete Einstellungen und die Anträge </a:t>
            </a:r>
            <a:r>
              <a:rPr lang="de-DE" sz="1400" b="1" dirty="0">
                <a:latin typeface="Arial" panose="020B0604020202020204" pitchFamily="34" charset="0"/>
                <a:cs typeface="Arial" panose="020B0604020202020204" pitchFamily="34" charset="0"/>
              </a:rPr>
              <a:t>der letzten PV </a:t>
            </a:r>
            <a:r>
              <a:rPr lang="de-DE" sz="1400" b="1" dirty="0" smtClean="0">
                <a:latin typeface="Arial" panose="020B0604020202020204" pitchFamily="34" charset="0"/>
                <a:cs typeface="Arial" panose="020B0604020202020204" pitchFamily="34" charset="0"/>
              </a:rPr>
              <a:t>2016 gesondert und ausführlicher eingehen und Ihnen danach die Möglichkeit der Aussprache zum Tätigkeitsbericht geben. </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Anfragen liegen keine vor.</a:t>
            </a:r>
          </a:p>
          <a:p>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Anträge bisher liegen 6 vor.</a:t>
            </a:r>
            <a:endParaRPr lang="de-DE" sz="1400" b="1"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4</a:t>
            </a:fld>
            <a:endParaRPr lang="de-DE"/>
          </a:p>
        </p:txBody>
      </p:sp>
    </p:spTree>
    <p:extLst>
      <p:ext uri="{BB962C8B-B14F-4D97-AF65-F5344CB8AC3E}">
        <p14:creationId xmlns:p14="http://schemas.microsoft.com/office/powerpoint/2010/main" val="3272721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Bessere Ausstattung FÖS und GL: </a:t>
            </a:r>
          </a:p>
          <a:p>
            <a:pPr marL="285750" indent="-285750">
              <a:buFontTx/>
              <a:buChar char="-"/>
            </a:pPr>
            <a:r>
              <a:rPr lang="de-DE" sz="1400" b="1" dirty="0" smtClean="0">
                <a:latin typeface="Arial" panose="020B0604020202020204" pitchFamily="34" charset="0"/>
                <a:cs typeface="Arial" panose="020B0604020202020204" pitchFamily="34" charset="0"/>
              </a:rPr>
              <a:t>Mehr Ressourcen wurden bereitgestellt, aber konnten mangels Bewerber nicht besetzt werden</a:t>
            </a:r>
          </a:p>
          <a:p>
            <a:pPr marL="285750" indent="-285750">
              <a:buFontTx/>
              <a:buChar char="-"/>
            </a:pPr>
            <a:r>
              <a:rPr lang="de-DE" sz="1400" b="1" dirty="0" smtClean="0">
                <a:latin typeface="Arial" panose="020B0604020202020204" pitchFamily="34" charset="0"/>
                <a:cs typeface="Arial" panose="020B0604020202020204" pitchFamily="34" charset="0"/>
              </a:rPr>
              <a:t>Keine Rücknahme der verschlechterten S-L-R bei ES und SQ</a:t>
            </a:r>
          </a:p>
          <a:p>
            <a:pPr marL="285750" indent="-285750">
              <a:buFontTx/>
              <a:buChar char="-"/>
            </a:pPr>
            <a:r>
              <a:rPr lang="de-DE" sz="1400" b="1" dirty="0" smtClean="0">
                <a:latin typeface="Arial" panose="020B0604020202020204" pitchFamily="34" charset="0"/>
                <a:cs typeface="Arial" panose="020B0604020202020204" pitchFamily="34" charset="0"/>
              </a:rPr>
              <a:t>Erneuter Antrag liegt hierzu vor</a:t>
            </a:r>
          </a:p>
          <a:p>
            <a:r>
              <a:rPr lang="de-DE" sz="1400" b="1" dirty="0" smtClean="0">
                <a:latin typeface="Arial" panose="020B0604020202020204" pitchFamily="34" charset="0"/>
                <a:cs typeface="Arial" panose="020B0604020202020204" pitchFamily="34" charset="0"/>
              </a:rPr>
              <a:t>Versetzungen ins GL:</a:t>
            </a:r>
          </a:p>
          <a:p>
            <a:pPr marL="285750" indent="-285750">
              <a:buFontTx/>
              <a:buChar char="-"/>
            </a:pPr>
            <a:r>
              <a:rPr lang="de-DE" sz="1400" b="1" dirty="0" smtClean="0">
                <a:latin typeface="Arial" panose="020B0604020202020204" pitchFamily="34" charset="0"/>
                <a:cs typeface="Arial" panose="020B0604020202020204" pitchFamily="34" charset="0"/>
              </a:rPr>
              <a:t>Keine Fristsetzung mehr, bis wann Versetzungen abgeschlossen werden müssen.</a:t>
            </a:r>
          </a:p>
          <a:p>
            <a:r>
              <a:rPr lang="de-DE" sz="1400" b="1" dirty="0" smtClean="0">
                <a:latin typeface="Arial" panose="020B0604020202020204" pitchFamily="34" charset="0"/>
                <a:cs typeface="Arial" panose="020B0604020202020204" pitchFamily="34" charset="0"/>
              </a:rPr>
              <a:t>Teilstandorten:</a:t>
            </a:r>
          </a:p>
          <a:p>
            <a:pPr marL="285750" indent="-285750">
              <a:buFontTx/>
              <a:buChar char="-"/>
            </a:pPr>
            <a:r>
              <a:rPr lang="de-DE" sz="1400" b="1" dirty="0" smtClean="0">
                <a:latin typeface="Arial" panose="020B0604020202020204" pitchFamily="34" charset="0"/>
                <a:cs typeface="Arial" panose="020B0604020202020204" pitchFamily="34" charset="0"/>
              </a:rPr>
              <a:t>Verbesserung bei der Leitungszeit für SL mit Teilstandorten, aber noch nicht mehr Anrechnungsstunden für Kollegien, keine Anrechnung von Fahrzeiten auf die Unterrichtsverpflichtung, DS prüft noch die Einrichtung einer 2. </a:t>
            </a:r>
            <a:r>
              <a:rPr lang="de-DE" sz="1400" b="1" dirty="0" err="1" smtClean="0">
                <a:latin typeface="Arial" panose="020B0604020202020204" pitchFamily="34" charset="0"/>
                <a:cs typeface="Arial" panose="020B0604020202020204" pitchFamily="34" charset="0"/>
              </a:rPr>
              <a:t>Konrektorenstelle</a:t>
            </a:r>
            <a:endParaRPr lang="de-DE" sz="1400" b="1" dirty="0" smtClean="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Stellenberechnung für Schule für Kranke: noch kein Ergebnis, HPR ist dabei</a:t>
            </a:r>
          </a:p>
          <a:p>
            <a:r>
              <a:rPr lang="de-DE" sz="1400" b="1" dirty="0" smtClean="0">
                <a:latin typeface="Arial" panose="020B0604020202020204" pitchFamily="34" charset="0"/>
                <a:cs typeface="Arial" panose="020B0604020202020204" pitchFamily="34" charset="0"/>
              </a:rPr>
              <a:t>Resolution FL: PR hatte die Resolution an die Verbände, Gewerkschaften, Landtagsfraktionen gesendet. </a:t>
            </a:r>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40</a:t>
            </a:fld>
            <a:endParaRPr lang="de-DE"/>
          </a:p>
        </p:txBody>
      </p:sp>
    </p:spTree>
    <p:extLst>
      <p:ext uri="{BB962C8B-B14F-4D97-AF65-F5344CB8AC3E}">
        <p14:creationId xmlns:p14="http://schemas.microsoft.com/office/powerpoint/2010/main" val="3495325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Der PR ist kein politisches Gremium oder eine Organ einer Gewerkschaft oder Teilnehmer von Tarifverhandlungen. Der PR folgte aber Einladungen von Fraktionen und schilderte die Eingruppierung der FL. </a:t>
            </a:r>
          </a:p>
          <a:p>
            <a:r>
              <a:rPr lang="de-DE" sz="1400" b="1" dirty="0" smtClean="0">
                <a:latin typeface="Arial" panose="020B0604020202020204" pitchFamily="34" charset="0"/>
                <a:cs typeface="Arial" panose="020B0604020202020204" pitchFamily="34" charset="0"/>
              </a:rPr>
              <a:t>Die Forderung in der </a:t>
            </a:r>
            <a:r>
              <a:rPr lang="de-DE" sz="1400" b="1" dirty="0">
                <a:latin typeface="Arial" panose="020B0604020202020204" pitchFamily="34" charset="0"/>
                <a:cs typeface="Arial" panose="020B0604020202020204" pitchFamily="34" charset="0"/>
              </a:rPr>
              <a:t>R</a:t>
            </a:r>
            <a:r>
              <a:rPr lang="de-DE" sz="1400" b="1" dirty="0" smtClean="0">
                <a:latin typeface="Arial" panose="020B0604020202020204" pitchFamily="34" charset="0"/>
                <a:cs typeface="Arial" panose="020B0604020202020204" pitchFamily="34" charset="0"/>
              </a:rPr>
              <a:t>esolution nach einer Besoldung nach A11 bzw. Eingruppierung nach EG 11 (u.a. wg. Abstandswahrung zu Studenten EG 10) hat sich bisher nicht erfüllt.</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Es wird aber weitere Beförderungen A11 /EG 10 geben. 20 Prozent der Fachlehrerstellen und Werkstattlehrer sollen als A11/EG 10-Stellen eingerichtet werden. Die 20 % werden von den A 10 Stellen genommen. Diese neuen Stellen werden erst in 2018 ausgeschrieben. Wir können Ihnen noch nichts Genaues zum Umfang sagen. Wir werden Sie durch Infos auf dem laufenden halten. </a:t>
            </a:r>
          </a:p>
          <a:p>
            <a:r>
              <a:rPr lang="de-DE" sz="1400" b="1" dirty="0" smtClean="0">
                <a:latin typeface="Arial" panose="020B0604020202020204" pitchFamily="34" charset="0"/>
                <a:cs typeface="Arial" panose="020B0604020202020204" pitchFamily="34" charset="0"/>
              </a:rPr>
              <a:t>Ich stelle meinen Bericht zur Aussprache.</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Es liegen keine Anfragen vor. </a:t>
            </a:r>
          </a:p>
          <a:p>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41</a:t>
            </a:fld>
            <a:endParaRPr lang="de-DE"/>
          </a:p>
        </p:txBody>
      </p:sp>
    </p:spTree>
    <p:extLst>
      <p:ext uri="{BB962C8B-B14F-4D97-AF65-F5344CB8AC3E}">
        <p14:creationId xmlns:p14="http://schemas.microsoft.com/office/powerpoint/2010/main" val="4081724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42</a:t>
            </a:fld>
            <a:endParaRPr lang="de-DE"/>
          </a:p>
        </p:txBody>
      </p:sp>
    </p:spTree>
    <p:extLst>
      <p:ext uri="{BB962C8B-B14F-4D97-AF65-F5344CB8AC3E}">
        <p14:creationId xmlns:p14="http://schemas.microsoft.com/office/powerpoint/2010/main" val="4081724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45</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46</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47</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indent="0">
              <a:buFontTx/>
              <a:buNone/>
            </a:pPr>
            <a:endParaRPr lang="de-DE" sz="2000" dirty="0"/>
          </a:p>
        </p:txBody>
      </p:sp>
      <p:sp>
        <p:nvSpPr>
          <p:cNvPr id="4" name="Foliennummernplatzhalter 3"/>
          <p:cNvSpPr>
            <a:spLocks noGrp="1"/>
          </p:cNvSpPr>
          <p:nvPr>
            <p:ph type="sldNum" sz="quarter" idx="10"/>
          </p:nvPr>
        </p:nvSpPr>
        <p:spPr/>
        <p:txBody>
          <a:bodyPr/>
          <a:lstStyle/>
          <a:p>
            <a:fld id="{A7A29B95-E0BF-4A90-ACA6-412DAA462FD9}"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996483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4273DBD-6689-477A-9654-86BAD78D6E0A}" type="slidenum">
              <a:rPr lang="de-DE" smtClean="0"/>
              <a:t>49</a:t>
            </a:fld>
            <a:endParaRPr lang="de-DE"/>
          </a:p>
        </p:txBody>
      </p:sp>
    </p:spTree>
    <p:extLst>
      <p:ext uri="{BB962C8B-B14F-4D97-AF65-F5344CB8AC3E}">
        <p14:creationId xmlns:p14="http://schemas.microsoft.com/office/powerpoint/2010/main" val="394029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Publikum befragen: </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Steigen die Schülerzahlen oder sinken sie?</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Steigen die Schülerzahlen an den Förderschulen oder sinken sie?</a:t>
            </a:r>
          </a:p>
          <a:p>
            <a:endParaRPr lang="de-DE" sz="1400" b="1" dirty="0">
              <a:latin typeface="Arial" panose="020B0604020202020204" pitchFamily="34" charset="0"/>
              <a:cs typeface="Arial" panose="020B0604020202020204" pitchFamily="34" charset="0"/>
            </a:endParaRPr>
          </a:p>
          <a:p>
            <a:endParaRPr lang="de-DE" sz="1400" b="1"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5</a:t>
            </a:fld>
            <a:endParaRPr lang="de-DE"/>
          </a:p>
        </p:txBody>
      </p:sp>
    </p:spTree>
    <p:extLst>
      <p:ext uri="{BB962C8B-B14F-4D97-AF65-F5344CB8AC3E}">
        <p14:creationId xmlns:p14="http://schemas.microsoft.com/office/powerpoint/2010/main" val="243729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b="1"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6</a:t>
            </a:fld>
            <a:endParaRPr lang="de-DE"/>
          </a:p>
        </p:txBody>
      </p:sp>
    </p:spTree>
    <p:extLst>
      <p:ext uri="{BB962C8B-B14F-4D97-AF65-F5344CB8AC3E}">
        <p14:creationId xmlns:p14="http://schemas.microsoft.com/office/powerpoint/2010/main" val="371060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7</a:t>
            </a:fld>
            <a:endParaRPr lang="de-DE"/>
          </a:p>
        </p:txBody>
      </p:sp>
    </p:spTree>
    <p:extLst>
      <p:ext uri="{BB962C8B-B14F-4D97-AF65-F5344CB8AC3E}">
        <p14:creationId xmlns:p14="http://schemas.microsoft.com/office/powerpoint/2010/main" val="18799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Steigerung auch an den Grundschulen</a:t>
            </a:r>
            <a:endParaRPr lang="de-DE" sz="1400" b="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8</a:t>
            </a:fld>
            <a:endParaRPr lang="de-DE"/>
          </a:p>
        </p:txBody>
      </p:sp>
    </p:spTree>
    <p:extLst>
      <p:ext uri="{BB962C8B-B14F-4D97-AF65-F5344CB8AC3E}">
        <p14:creationId xmlns:p14="http://schemas.microsoft.com/office/powerpoint/2010/main" val="41791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b="1" dirty="0" smtClean="0">
                <a:latin typeface="Arial" panose="020B0604020202020204" pitchFamily="34" charset="0"/>
                <a:cs typeface="Arial" panose="020B0604020202020204" pitchFamily="34" charset="0"/>
              </a:rPr>
              <a:t>Das Stellenbudget für die Lern- und Entwicklungsstörungen (LES) liegt für das Schuljahr 2017/18 für den Bezirk Düsseldorf bei</a:t>
            </a:r>
          </a:p>
          <a:p>
            <a:r>
              <a:rPr lang="de-DE" sz="1400" b="1" dirty="0" smtClean="0">
                <a:latin typeface="Arial" panose="020B0604020202020204" pitchFamily="34" charset="0"/>
                <a:cs typeface="Arial" panose="020B0604020202020204" pitchFamily="34" charset="0"/>
              </a:rPr>
              <a:t>2699,1 Stellen. Davon für die </a:t>
            </a:r>
            <a:r>
              <a:rPr lang="de-DE" sz="1400" b="1" u="sng" dirty="0" smtClean="0">
                <a:latin typeface="Arial" panose="020B0604020202020204" pitchFamily="34" charset="0"/>
                <a:cs typeface="Arial" panose="020B0604020202020204" pitchFamily="34" charset="0"/>
              </a:rPr>
              <a:t>FÖS 1427,7 Stellen, </a:t>
            </a:r>
            <a:r>
              <a:rPr lang="de-DE" sz="1400" b="1" u="none" dirty="0" smtClean="0">
                <a:latin typeface="Arial" panose="020B0604020202020204" pitchFamily="34" charset="0"/>
                <a:cs typeface="Arial" panose="020B0604020202020204" pitchFamily="34" charset="0"/>
              </a:rPr>
              <a:t>etwas mehr als die Hälfte.</a:t>
            </a:r>
            <a:endParaRPr lang="de-DE" sz="1400" b="1" u="sng" dirty="0" smtClean="0">
              <a:latin typeface="Arial" panose="020B0604020202020204" pitchFamily="34" charset="0"/>
              <a:cs typeface="Arial" panose="020B0604020202020204" pitchFamily="34" charset="0"/>
            </a:endParaRP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Zum 01.02.2017 lag nach dem Nachtragshaushalt das LES-Budget bei 2666,1 Stellen. </a:t>
            </a:r>
          </a:p>
          <a:p>
            <a:endParaRPr lang="de-DE" sz="1400" b="1" dirty="0">
              <a:latin typeface="Arial" panose="020B0604020202020204" pitchFamily="34" charset="0"/>
              <a:cs typeface="Arial" panose="020B0604020202020204" pitchFamily="34" charset="0"/>
            </a:endParaRPr>
          </a:p>
          <a:p>
            <a:r>
              <a:rPr lang="de-DE" sz="1400" b="1" dirty="0" smtClean="0">
                <a:latin typeface="Arial" panose="020B0604020202020204" pitchFamily="34" charset="0"/>
                <a:cs typeface="Arial" panose="020B0604020202020204" pitchFamily="34" charset="0"/>
              </a:rPr>
              <a:t>Insgesamt: 10.045 Stellen</a:t>
            </a:r>
          </a:p>
          <a:p>
            <a:endParaRPr lang="de-DE" sz="1400" b="1" dirty="0" smtClean="0">
              <a:latin typeface="Arial" panose="020B0604020202020204" pitchFamily="34" charset="0"/>
              <a:cs typeface="Arial" panose="020B0604020202020204" pitchFamily="34" charset="0"/>
            </a:endParaRPr>
          </a:p>
          <a:p>
            <a:r>
              <a:rPr lang="de-DE" sz="1400" b="1" u="sng" dirty="0" smtClean="0">
                <a:latin typeface="Arial" panose="020B0604020202020204" pitchFamily="34" charset="0"/>
                <a:cs typeface="Arial" panose="020B0604020202020204" pitchFamily="34" charset="0"/>
              </a:rPr>
              <a:t>Stellenbedarf an FÖS mit S-L-R: 1694,1 Stellen</a:t>
            </a:r>
          </a:p>
          <a:p>
            <a:endParaRPr lang="de-DE" sz="1400" b="1" u="sng" dirty="0" smtClean="0">
              <a:latin typeface="Arial" panose="020B0604020202020204" pitchFamily="34" charset="0"/>
              <a:cs typeface="Arial" panose="020B0604020202020204" pitchFamily="34" charset="0"/>
            </a:endParaRPr>
          </a:p>
          <a:p>
            <a:r>
              <a:rPr lang="de-DE" sz="1400" b="1" u="none" dirty="0" smtClean="0">
                <a:latin typeface="Arial" panose="020B0604020202020204" pitchFamily="34" charset="0"/>
                <a:cs typeface="Arial" panose="020B0604020202020204" pitchFamily="34" charset="0"/>
              </a:rPr>
              <a:t>Anfrage</a:t>
            </a:r>
            <a:r>
              <a:rPr lang="de-DE" sz="1400" b="1" u="none" baseline="0" dirty="0" smtClean="0">
                <a:latin typeface="Arial" panose="020B0604020202020204" pitchFamily="34" charset="0"/>
                <a:cs typeface="Arial" panose="020B0604020202020204" pitchFamily="34" charset="0"/>
              </a:rPr>
              <a:t> an den Landtag hat ergeben: z.Z. werden nicht genug LAA in den Seminaren fertig um den die ausscheidenden Lehrkräfte zu ersetzen.</a:t>
            </a:r>
          </a:p>
          <a:p>
            <a:r>
              <a:rPr lang="de-DE" sz="1400" b="1" u="none" baseline="0" dirty="0" smtClean="0">
                <a:latin typeface="Arial" panose="020B0604020202020204" pitchFamily="34" charset="0"/>
                <a:cs typeface="Arial" panose="020B0604020202020204" pitchFamily="34" charset="0"/>
              </a:rPr>
              <a:t>2016/17 und 2017/18 und 2018/19: 2200 Austritte </a:t>
            </a:r>
          </a:p>
          <a:p>
            <a:r>
              <a:rPr lang="de-DE" sz="1400" b="1" u="none" baseline="0" dirty="0" smtClean="0">
                <a:latin typeface="Arial" panose="020B0604020202020204" pitchFamily="34" charset="0"/>
                <a:cs typeface="Arial" panose="020B0604020202020204" pitchFamily="34" charset="0"/>
              </a:rPr>
              <a:t>01.05.2017  bis 01.11.2018: </a:t>
            </a:r>
            <a:r>
              <a:rPr lang="de-DE" sz="1400" b="1" u="none" baseline="0" dirty="0" err="1" smtClean="0">
                <a:latin typeface="Arial" panose="020B0604020202020204" pitchFamily="34" charset="0"/>
                <a:cs typeface="Arial" panose="020B0604020202020204" pitchFamily="34" charset="0"/>
              </a:rPr>
              <a:t>vorauss</a:t>
            </a:r>
            <a:r>
              <a:rPr lang="de-DE" sz="1400" b="1" u="none" baseline="0" dirty="0" smtClean="0">
                <a:latin typeface="Arial" panose="020B0604020202020204" pitchFamily="34" charset="0"/>
                <a:cs typeface="Arial" panose="020B0604020202020204" pitchFamily="34" charset="0"/>
              </a:rPr>
              <a:t>. Absolventen</a:t>
            </a:r>
            <a:endParaRPr lang="de-DE" sz="1400" b="1" u="none"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F4273DBD-6689-477A-9654-86BAD78D6E0A}" type="slidenum">
              <a:rPr lang="de-DE" smtClean="0"/>
              <a:t>9</a:t>
            </a:fld>
            <a:endParaRPr lang="de-DE"/>
          </a:p>
        </p:txBody>
      </p:sp>
    </p:spTree>
    <p:extLst>
      <p:ext uri="{BB962C8B-B14F-4D97-AF65-F5344CB8AC3E}">
        <p14:creationId xmlns:p14="http://schemas.microsoft.com/office/powerpoint/2010/main" val="21349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2753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9813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5214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4079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7"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3403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2546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7365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623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35235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8300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40356197-7929-4729-A297-4A5FE4181D07}"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1279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69E96-FDE8-4E74-A728-D234058DA7B5}" type="datetimeFigureOut">
              <a:rPr lang="de-DE" smtClean="0">
                <a:solidFill>
                  <a:prstClr val="black">
                    <a:tint val="75000"/>
                  </a:prstClr>
                </a:solidFill>
              </a:rPr>
              <a:pPr/>
              <a:t>08.12.2017</a:t>
            </a:fld>
            <a:endParaRPr lang="de-DE">
              <a:solidFill>
                <a:prstClr val="black">
                  <a:tint val="75000"/>
                </a:prstClr>
              </a:solidFill>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dirty="0" smtClean="0">
                <a:solidFill>
                  <a:prstClr val="black">
                    <a:tint val="75000"/>
                  </a:prstClr>
                </a:solidFill>
              </a:rPr>
              <a:t>Personalversammlung 2017</a:t>
            </a:r>
            <a:endParaRPr lang="de-DE" dirty="0">
              <a:solidFill>
                <a:prstClr val="black">
                  <a:tint val="75000"/>
                </a:prstClr>
              </a:solidFill>
            </a:endParaRPr>
          </a:p>
        </p:txBody>
      </p:sp>
    </p:spTree>
    <p:extLst>
      <p:ext uri="{BB962C8B-B14F-4D97-AF65-F5344CB8AC3E}">
        <p14:creationId xmlns:p14="http://schemas.microsoft.com/office/powerpoint/2010/main" val="259948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oleObject" Target="Macintosh%20HD:Users:michaelhalein:Desktop:PV%20Dienstreiseregelung.docx!OLE_LINK5" TargetMode="External"/><Relationship Id="rId3" Type="http://schemas.openxmlformats.org/officeDocument/2006/relationships/notesSlide" Target="../notesSlides/notesSlide34.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Macintosh%20HD:Users:michaelhalein:Desktop:PV%20Dienstreiseregelung.docx!OLE_LINK4"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emf"/></Relationships>
</file>

<file path=ppt/slides/_rels/slide35.xml.rels><?xml version="1.0" encoding="UTF-8" standalone="yes"?>
<Relationships xmlns="http://schemas.openxmlformats.org/package/2006/relationships"><Relationship Id="rId8" Type="http://schemas.openxmlformats.org/officeDocument/2006/relationships/oleObject" Target="Macintosh%20HD:Users:michaelhalein:Desktop:PV%20Dienstreiseregelung.docx!OLE_LINK7" TargetMode="External"/><Relationship Id="rId3" Type="http://schemas.openxmlformats.org/officeDocument/2006/relationships/notesSlide" Target="../notesSlides/notesSlide35.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Macintosh%20HD:Users:michaelhalein:Desktop:PV%20Dienstreiseregelung.docx!OLE_LINK6"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Macintosh%20HD:Users:michaelhalein:Desktop:PV%20Dienstreiseregelung.docx!OLE_LINK9"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oleObject" Target="Macintosh%20HD:Users:michaelhalein:Desktop:PV%20Dienstreiseregelung.docx!OLE_LINK12" TargetMode="External"/><Relationship Id="rId3" Type="http://schemas.openxmlformats.org/officeDocument/2006/relationships/notesSlide" Target="../notesSlides/notesSlide37.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Macintosh%20HD:Users:michaelhalein:Desktop:PV%20Dienstreiseregelung.docx!OLE_LINK10"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457" y="1959421"/>
            <a:ext cx="8672023" cy="1541587"/>
          </a:xfrm>
        </p:spPr>
        <p:txBody>
          <a:bodyPr>
            <a:noAutofit/>
          </a:bodyPr>
          <a:lstStyle/>
          <a:p>
            <a:pPr algn="ctr"/>
            <a:r>
              <a:rPr lang="de-DE" sz="6000" b="1" dirty="0" smtClean="0">
                <a:solidFill>
                  <a:schemeClr val="accent5">
                    <a:lumMod val="75000"/>
                  </a:schemeClr>
                </a:solidFill>
              </a:rPr>
              <a:t>Herzlich Willkommen</a:t>
            </a:r>
            <a:br>
              <a:rPr lang="de-DE" sz="6000" b="1" dirty="0" smtClean="0">
                <a:solidFill>
                  <a:schemeClr val="accent5">
                    <a:lumMod val="75000"/>
                  </a:schemeClr>
                </a:solidFill>
              </a:rPr>
            </a:br>
            <a:r>
              <a:rPr lang="de-DE" sz="6000" b="1" dirty="0" smtClean="0">
                <a:solidFill>
                  <a:schemeClr val="accent5">
                    <a:lumMod val="75000"/>
                  </a:schemeClr>
                </a:solidFill>
              </a:rPr>
              <a:t>zur </a:t>
            </a:r>
            <a:br>
              <a:rPr lang="de-DE" sz="6000" b="1" dirty="0" smtClean="0">
                <a:solidFill>
                  <a:schemeClr val="accent5">
                    <a:lumMod val="75000"/>
                  </a:schemeClr>
                </a:solidFill>
              </a:rPr>
            </a:br>
            <a:r>
              <a:rPr lang="de-DE" sz="6000" b="1" dirty="0" smtClean="0">
                <a:solidFill>
                  <a:schemeClr val="accent5">
                    <a:lumMod val="75000"/>
                  </a:schemeClr>
                </a:solidFill>
              </a:rPr>
              <a:t>Personalversammlung </a:t>
            </a:r>
            <a:r>
              <a:rPr lang="de-DE" sz="6000" b="1" dirty="0" smtClean="0">
                <a:solidFill>
                  <a:schemeClr val="accent5">
                    <a:lumMod val="75000"/>
                  </a:schemeClr>
                </a:solidFill>
              </a:rPr>
              <a:t>2017</a:t>
            </a:r>
            <a:br>
              <a:rPr lang="de-DE" sz="60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r>
              <a:rPr lang="de-DE" b="1" dirty="0" smtClean="0">
                <a:solidFill>
                  <a:schemeClr val="accent5">
                    <a:lumMod val="75000"/>
                  </a:schemeClr>
                </a:solidFill>
              </a:rPr>
              <a:t>30. Mai 2017</a:t>
            </a:r>
            <a:endParaRPr lang="de-DE"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3508374791"/>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Titel 1"/>
          <p:cNvSpPr>
            <a:spLocks noGrp="1"/>
          </p:cNvSpPr>
          <p:nvPr>
            <p:ph type="ctrTitle"/>
          </p:nvPr>
        </p:nvSpPr>
        <p:spPr>
          <a:xfrm>
            <a:off x="179512" y="116632"/>
            <a:ext cx="8784976"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268760"/>
            <a:ext cx="7776864" cy="4608512"/>
          </a:xfrm>
        </p:spPr>
        <p:txBody>
          <a:bodyPr>
            <a:normAutofit lnSpcReduction="10000"/>
          </a:bodyPr>
          <a:lstStyle/>
          <a:p>
            <a:pPr algn="l"/>
            <a:r>
              <a:rPr lang="de-DE" sz="2800" b="1" dirty="0" smtClean="0">
                <a:solidFill>
                  <a:schemeClr val="tx1"/>
                </a:solidFill>
              </a:rPr>
              <a:t>Einstellungen an Förderschulen 01.05.2017:   </a:t>
            </a:r>
            <a:br>
              <a:rPr lang="de-DE" sz="2800" b="1" dirty="0" smtClean="0">
                <a:solidFill>
                  <a:schemeClr val="tx1"/>
                </a:solidFill>
              </a:rPr>
            </a:br>
            <a:r>
              <a:rPr lang="de-DE" sz="2800" b="1" dirty="0" smtClean="0">
                <a:solidFill>
                  <a:schemeClr val="tx1"/>
                </a:solidFill>
              </a:rPr>
              <a:t>64 Stellen wurden von 163 Stellen besetzt</a:t>
            </a:r>
          </a:p>
          <a:p>
            <a:pPr algn="l"/>
            <a:endParaRPr lang="de-DE" b="1" dirty="0" smtClean="0">
              <a:solidFill>
                <a:schemeClr val="tx1"/>
              </a:solidFill>
            </a:endParaRPr>
          </a:p>
          <a:p>
            <a:pPr algn="l"/>
            <a:r>
              <a:rPr lang="de-DE" b="1" dirty="0" smtClean="0">
                <a:solidFill>
                  <a:schemeClr val="tx1"/>
                </a:solidFill>
              </a:rPr>
              <a:t>WES: 	3 von 6		KLE: 	1 von 8</a:t>
            </a:r>
          </a:p>
          <a:p>
            <a:pPr algn="l"/>
            <a:r>
              <a:rPr lang="de-DE" b="1" dirty="0" smtClean="0">
                <a:solidFill>
                  <a:schemeClr val="tx1"/>
                </a:solidFill>
              </a:rPr>
              <a:t>DU: 	7 von 25	OB: 	0 von 4</a:t>
            </a:r>
          </a:p>
          <a:p>
            <a:pPr algn="l"/>
            <a:r>
              <a:rPr lang="de-DE" b="1" dirty="0" smtClean="0">
                <a:solidFill>
                  <a:schemeClr val="tx1"/>
                </a:solidFill>
              </a:rPr>
              <a:t>MH: 	0 von 3		E: 	2 von 21</a:t>
            </a:r>
          </a:p>
          <a:p>
            <a:pPr algn="l"/>
            <a:r>
              <a:rPr lang="de-DE" b="1" dirty="0" smtClean="0">
                <a:solidFill>
                  <a:schemeClr val="tx1"/>
                </a:solidFill>
              </a:rPr>
              <a:t>KRE: 	6 von 10	MG: 	5 von 7</a:t>
            </a:r>
          </a:p>
          <a:p>
            <a:pPr algn="l"/>
            <a:r>
              <a:rPr lang="de-DE" b="1" dirty="0" smtClean="0">
                <a:solidFill>
                  <a:schemeClr val="tx1"/>
                </a:solidFill>
              </a:rPr>
              <a:t>D:	18 von 23	NE: 	6 von 7</a:t>
            </a:r>
          </a:p>
          <a:p>
            <a:pPr algn="l"/>
            <a:r>
              <a:rPr lang="de-DE" b="1" dirty="0" smtClean="0">
                <a:solidFill>
                  <a:schemeClr val="tx1"/>
                </a:solidFill>
              </a:rPr>
              <a:t>ME:	4 von 13	VIE: 	2 von 8</a:t>
            </a:r>
          </a:p>
          <a:p>
            <a:pPr algn="l"/>
            <a:r>
              <a:rPr lang="de-DE" b="1" dirty="0" smtClean="0">
                <a:solidFill>
                  <a:schemeClr val="tx1"/>
                </a:solidFill>
              </a:rPr>
              <a:t>RS:	1 von 2		SG:	2 von 6</a:t>
            </a:r>
          </a:p>
          <a:p>
            <a:pPr algn="l"/>
            <a:r>
              <a:rPr lang="de-DE" b="1" dirty="0" smtClean="0">
                <a:solidFill>
                  <a:schemeClr val="tx1"/>
                </a:solidFill>
              </a:rPr>
              <a:t>W: 	1 von 8		Bezirksschulen: 6 von 8</a:t>
            </a:r>
          </a:p>
          <a:p>
            <a:pPr algn="l"/>
            <a:endParaRPr lang="de-DE" sz="36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spTree>
    <p:extLst>
      <p:ext uri="{BB962C8B-B14F-4D97-AF65-F5344CB8AC3E}">
        <p14:creationId xmlns:p14="http://schemas.microsoft.com/office/powerpoint/2010/main" val="35421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Titel 1"/>
          <p:cNvSpPr>
            <a:spLocks noGrp="1"/>
          </p:cNvSpPr>
          <p:nvPr>
            <p:ph type="ctrTitle"/>
          </p:nvPr>
        </p:nvSpPr>
        <p:spPr>
          <a:xfrm>
            <a:off x="179512" y="116632"/>
            <a:ext cx="8712968"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196752"/>
            <a:ext cx="7776864" cy="4608512"/>
          </a:xfrm>
        </p:spPr>
        <p:txBody>
          <a:bodyPr>
            <a:normAutofit fontScale="92500" lnSpcReduction="10000"/>
          </a:bodyPr>
          <a:lstStyle/>
          <a:p>
            <a:pPr algn="l"/>
            <a:r>
              <a:rPr lang="de-DE" sz="2800" b="1" dirty="0">
                <a:solidFill>
                  <a:schemeClr val="tx1"/>
                </a:solidFill>
              </a:rPr>
              <a:t>B</a:t>
            </a:r>
            <a:r>
              <a:rPr lang="de-DE" sz="2800" b="1" dirty="0" smtClean="0">
                <a:solidFill>
                  <a:schemeClr val="tx1"/>
                </a:solidFill>
              </a:rPr>
              <a:t>edarf im GL SEK I für 2017/18: 		</a:t>
            </a:r>
            <a:r>
              <a:rPr lang="de-DE" sz="2800" b="1" dirty="0" smtClean="0">
                <a:solidFill>
                  <a:schemeClr val="accent1"/>
                </a:solidFill>
              </a:rPr>
              <a:t>787,8 </a:t>
            </a:r>
            <a:r>
              <a:rPr lang="de-DE" sz="2800" b="1" dirty="0" smtClean="0">
                <a:solidFill>
                  <a:schemeClr val="tx1"/>
                </a:solidFill>
              </a:rPr>
              <a:t>Stellen</a:t>
            </a:r>
          </a:p>
          <a:p>
            <a:pPr algn="l"/>
            <a:r>
              <a:rPr lang="de-DE" sz="2800" b="1" dirty="0" smtClean="0">
                <a:solidFill>
                  <a:schemeClr val="tx1"/>
                </a:solidFill>
              </a:rPr>
              <a:t>Versetzte </a:t>
            </a:r>
            <a:r>
              <a:rPr lang="de-DE" sz="2800" b="1" dirty="0" err="1" smtClean="0">
                <a:solidFill>
                  <a:schemeClr val="tx1"/>
                </a:solidFill>
              </a:rPr>
              <a:t>Sonderpädagog</a:t>
            </a:r>
            <a:r>
              <a:rPr lang="de-DE" sz="2800" b="1" dirty="0" smtClean="0">
                <a:solidFill>
                  <a:schemeClr val="tx1"/>
                </a:solidFill>
              </a:rPr>
              <a:t>*innen: 	</a:t>
            </a:r>
            <a:r>
              <a:rPr lang="de-DE" sz="2800" b="1" dirty="0" smtClean="0">
                <a:solidFill>
                  <a:schemeClr val="accent1"/>
                </a:solidFill>
              </a:rPr>
              <a:t>217 </a:t>
            </a:r>
          </a:p>
          <a:p>
            <a:pPr algn="l"/>
            <a:endParaRPr lang="de-DE" b="1" dirty="0" smtClean="0">
              <a:solidFill>
                <a:schemeClr val="tx1"/>
              </a:solidFill>
            </a:endParaRPr>
          </a:p>
          <a:p>
            <a:pPr algn="l"/>
            <a:r>
              <a:rPr lang="de-DE" b="1" dirty="0" smtClean="0">
                <a:solidFill>
                  <a:schemeClr val="tx1"/>
                </a:solidFill>
              </a:rPr>
              <a:t>WES: 		41		KLE: 	12</a:t>
            </a:r>
          </a:p>
          <a:p>
            <a:pPr algn="l"/>
            <a:r>
              <a:rPr lang="de-DE" b="1" dirty="0" smtClean="0">
                <a:solidFill>
                  <a:schemeClr val="tx1"/>
                </a:solidFill>
              </a:rPr>
              <a:t>DU: 		11		OB: 	4</a:t>
            </a:r>
          </a:p>
          <a:p>
            <a:pPr algn="l"/>
            <a:r>
              <a:rPr lang="de-DE" b="1" dirty="0" smtClean="0">
                <a:solidFill>
                  <a:schemeClr val="tx1"/>
                </a:solidFill>
              </a:rPr>
              <a:t>MH: 		16		E: 	47</a:t>
            </a:r>
          </a:p>
          <a:p>
            <a:pPr algn="l"/>
            <a:r>
              <a:rPr lang="de-DE" b="1" dirty="0" smtClean="0">
                <a:solidFill>
                  <a:schemeClr val="tx1"/>
                </a:solidFill>
              </a:rPr>
              <a:t>KRE: 		8		MG: 	7</a:t>
            </a:r>
          </a:p>
          <a:p>
            <a:pPr algn="l"/>
            <a:r>
              <a:rPr lang="de-DE" b="1" dirty="0" smtClean="0">
                <a:solidFill>
                  <a:schemeClr val="tx1"/>
                </a:solidFill>
              </a:rPr>
              <a:t>D:		12		NE:	6</a:t>
            </a:r>
          </a:p>
          <a:p>
            <a:pPr algn="l"/>
            <a:r>
              <a:rPr lang="de-DE" b="1" dirty="0" smtClean="0">
                <a:solidFill>
                  <a:schemeClr val="tx1"/>
                </a:solidFill>
              </a:rPr>
              <a:t>ME:		19		VIE:	17</a:t>
            </a:r>
          </a:p>
          <a:p>
            <a:pPr algn="l"/>
            <a:r>
              <a:rPr lang="de-DE" b="1" dirty="0" smtClean="0">
                <a:solidFill>
                  <a:schemeClr val="tx1"/>
                </a:solidFill>
              </a:rPr>
              <a:t>RS:		8		SG:	1</a:t>
            </a:r>
          </a:p>
          <a:p>
            <a:pPr algn="l"/>
            <a:r>
              <a:rPr lang="de-DE" b="1" dirty="0" smtClean="0">
                <a:solidFill>
                  <a:schemeClr val="tx1"/>
                </a:solidFill>
              </a:rPr>
              <a:t>W: 		8</a:t>
            </a:r>
          </a:p>
          <a:p>
            <a:pPr algn="l"/>
            <a:endParaRPr lang="de-DE" sz="36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spTree>
    <p:extLst>
      <p:ext uri="{BB962C8B-B14F-4D97-AF65-F5344CB8AC3E}">
        <p14:creationId xmlns:p14="http://schemas.microsoft.com/office/powerpoint/2010/main" val="31828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457" y="332656"/>
            <a:ext cx="8744031"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484784"/>
            <a:ext cx="7776864" cy="4608512"/>
          </a:xfrm>
        </p:spPr>
        <p:txBody>
          <a:bodyPr>
            <a:normAutofit/>
          </a:bodyPr>
          <a:lstStyle/>
          <a:p>
            <a:pPr algn="l"/>
            <a:r>
              <a:rPr lang="de-DE" sz="2800" b="1" dirty="0" smtClean="0">
                <a:solidFill>
                  <a:schemeClr val="tx1"/>
                </a:solidFill>
              </a:rPr>
              <a:t>Multiprofessionelle Kollegien an den Förderschulen durch Entfristungen: </a:t>
            </a:r>
          </a:p>
          <a:p>
            <a:pPr algn="l"/>
            <a:endParaRPr lang="de-DE" sz="2800" b="1" dirty="0">
              <a:solidFill>
                <a:schemeClr val="tx1"/>
              </a:solidFill>
            </a:endParaRPr>
          </a:p>
          <a:p>
            <a:pPr algn="l"/>
            <a:r>
              <a:rPr lang="de-DE" sz="2800" b="1" dirty="0">
                <a:solidFill>
                  <a:schemeClr val="tx1"/>
                </a:solidFill>
              </a:rPr>
              <a:t>g</a:t>
            </a:r>
            <a:r>
              <a:rPr lang="de-DE" sz="2800" b="1" dirty="0" smtClean="0">
                <a:solidFill>
                  <a:schemeClr val="tx1"/>
                </a:solidFill>
              </a:rPr>
              <a:t>esamt: 	83 Kolleg*innen</a:t>
            </a:r>
          </a:p>
          <a:p>
            <a:pPr algn="l"/>
            <a:r>
              <a:rPr lang="de-DE" sz="2800" b="1" dirty="0" smtClean="0">
                <a:solidFill>
                  <a:schemeClr val="tx1"/>
                </a:solidFill>
              </a:rPr>
              <a:t>davon:	22 sog. </a:t>
            </a:r>
            <a:r>
              <a:rPr lang="de-DE" sz="2800" b="1" dirty="0" err="1" smtClean="0">
                <a:solidFill>
                  <a:schemeClr val="tx1"/>
                </a:solidFill>
              </a:rPr>
              <a:t>Erfüller</a:t>
            </a:r>
            <a:r>
              <a:rPr lang="de-DE" sz="2800" b="1" dirty="0" smtClean="0">
                <a:solidFill>
                  <a:schemeClr val="tx1"/>
                </a:solidFill>
              </a:rPr>
              <a:t>*innen</a:t>
            </a:r>
          </a:p>
          <a:p>
            <a:pPr algn="l"/>
            <a:endParaRPr lang="de-DE" b="1" dirty="0" smtClean="0">
              <a:solidFill>
                <a:schemeClr val="tx1"/>
              </a:solidFill>
            </a:endParaRPr>
          </a:p>
          <a:p>
            <a:pPr algn="l"/>
            <a:endParaRPr lang="de-DE" sz="36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33280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Titel 1"/>
          <p:cNvSpPr>
            <a:spLocks noGrp="1"/>
          </p:cNvSpPr>
          <p:nvPr>
            <p:ph type="ctrTitle"/>
          </p:nvPr>
        </p:nvSpPr>
        <p:spPr>
          <a:xfrm>
            <a:off x="251520" y="332656"/>
            <a:ext cx="8784976" cy="936103"/>
          </a:xfrm>
        </p:spPr>
        <p:txBody>
          <a:bodyPr>
            <a:noAutofit/>
          </a:bodyPr>
          <a:lstStyle/>
          <a:p>
            <a:pPr algn="l"/>
            <a:r>
              <a:rPr lang="de-DE" sz="4400" b="1" dirty="0" smtClean="0">
                <a:solidFill>
                  <a:schemeClr val="accent5">
                    <a:lumMod val="75000"/>
                  </a:schemeClr>
                </a:solidFill>
              </a:rPr>
              <a:t>Belastungssituation und Forderungen</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412776"/>
            <a:ext cx="7776864" cy="4608512"/>
          </a:xfrm>
        </p:spPr>
        <p:txBody>
          <a:bodyPr>
            <a:normAutofit/>
          </a:bodyPr>
          <a:lstStyle/>
          <a:p>
            <a:pPr algn="l"/>
            <a:r>
              <a:rPr lang="de-DE" sz="2800" b="1" dirty="0" smtClean="0">
                <a:solidFill>
                  <a:schemeClr val="tx1"/>
                </a:solidFill>
              </a:rPr>
              <a:t>Personalmangel</a:t>
            </a:r>
          </a:p>
          <a:p>
            <a:pPr algn="l"/>
            <a:endParaRPr lang="de-DE" sz="2800" b="1" dirty="0" smtClean="0">
              <a:solidFill>
                <a:schemeClr val="tx1"/>
              </a:solidFill>
            </a:endParaRPr>
          </a:p>
          <a:p>
            <a:pPr marL="457200" indent="-457200" algn="l">
              <a:buFont typeface="Arial" panose="020B0604020202020204" pitchFamily="34" charset="0"/>
              <a:buChar char="•"/>
            </a:pPr>
            <a:r>
              <a:rPr lang="de-DE" sz="2800" b="1" dirty="0" smtClean="0">
                <a:solidFill>
                  <a:schemeClr val="tx1"/>
                </a:solidFill>
              </a:rPr>
              <a:t>bessere Bedarfsplanung durch MSW</a:t>
            </a:r>
          </a:p>
          <a:p>
            <a:pPr marL="457200" indent="-457200" algn="l">
              <a:buFont typeface="Arial" panose="020B0604020202020204" pitchFamily="34" charset="0"/>
              <a:buChar char="•"/>
            </a:pPr>
            <a:r>
              <a:rPr lang="de-DE" sz="2800" b="1" dirty="0">
                <a:solidFill>
                  <a:schemeClr val="tx1"/>
                </a:solidFill>
              </a:rPr>
              <a:t>a</a:t>
            </a:r>
            <a:r>
              <a:rPr lang="de-DE" sz="2800" b="1" dirty="0" smtClean="0">
                <a:solidFill>
                  <a:schemeClr val="tx1"/>
                </a:solidFill>
              </a:rPr>
              <a:t>ngemessene Ausbildungskapazitäten an Universitäten,  auch berufsbegleitend</a:t>
            </a:r>
          </a:p>
          <a:p>
            <a:pPr marL="457200" indent="-457200" algn="l">
              <a:buFont typeface="Arial" panose="020B0604020202020204" pitchFamily="34" charset="0"/>
              <a:buChar char="•"/>
            </a:pPr>
            <a:r>
              <a:rPr lang="de-DE" sz="2800" b="1" dirty="0" smtClean="0">
                <a:solidFill>
                  <a:schemeClr val="tx1"/>
                </a:solidFill>
              </a:rPr>
              <a:t>Einstellung von Lehrkräften mit LA Sek II plus einer </a:t>
            </a:r>
            <a:r>
              <a:rPr lang="de-DE" sz="2800" b="1" dirty="0" err="1" smtClean="0">
                <a:solidFill>
                  <a:schemeClr val="tx1"/>
                </a:solidFill>
              </a:rPr>
              <a:t>sonderpäd</a:t>
            </a:r>
            <a:r>
              <a:rPr lang="de-DE" sz="2800" b="1" dirty="0" smtClean="0">
                <a:solidFill>
                  <a:schemeClr val="tx1"/>
                </a:solidFill>
              </a:rPr>
              <a:t>. Fachrichtung </a:t>
            </a:r>
          </a:p>
          <a:p>
            <a:pPr marL="457200" indent="-457200" algn="l">
              <a:buFont typeface="Arial" panose="020B0604020202020204" pitchFamily="34" charset="0"/>
              <a:buChar char="•"/>
            </a:pPr>
            <a:r>
              <a:rPr lang="de-DE" sz="2800" b="1" dirty="0">
                <a:solidFill>
                  <a:schemeClr val="tx1"/>
                </a:solidFill>
              </a:rPr>
              <a:t>m</a:t>
            </a:r>
            <a:r>
              <a:rPr lang="de-DE" sz="2800" b="1" dirty="0" smtClean="0">
                <a:solidFill>
                  <a:schemeClr val="tx1"/>
                </a:solidFill>
              </a:rPr>
              <a:t>ehr Steuerung: z.B. Listenverfahren; finanzielle Anreize; vorübergehender Einsatz in schlecht zu versorgender Region/Schule</a:t>
            </a:r>
            <a:endParaRPr lang="de-DE" sz="2800" b="1" dirty="0">
              <a:solidFill>
                <a:schemeClr val="tx1"/>
              </a:solidFill>
            </a:endParaRPr>
          </a:p>
        </p:txBody>
      </p:sp>
    </p:spTree>
    <p:extLst>
      <p:ext uri="{BB962C8B-B14F-4D97-AF65-F5344CB8AC3E}">
        <p14:creationId xmlns:p14="http://schemas.microsoft.com/office/powerpoint/2010/main" val="339478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Titel 1"/>
          <p:cNvSpPr>
            <a:spLocks noGrp="1"/>
          </p:cNvSpPr>
          <p:nvPr>
            <p:ph type="ctrTitle"/>
          </p:nvPr>
        </p:nvSpPr>
        <p:spPr>
          <a:xfrm>
            <a:off x="251520" y="260648"/>
            <a:ext cx="8640960" cy="936103"/>
          </a:xfrm>
        </p:spPr>
        <p:txBody>
          <a:bodyPr>
            <a:noAutofit/>
          </a:bodyPr>
          <a:lstStyle/>
          <a:p>
            <a:pPr algn="l"/>
            <a:r>
              <a:rPr lang="de-DE" sz="4400" b="1" dirty="0" smtClean="0">
                <a:solidFill>
                  <a:schemeClr val="accent5">
                    <a:lumMod val="75000"/>
                  </a:schemeClr>
                </a:solidFill>
              </a:rPr>
              <a:t>Belastungssituation und Forderungen</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340768"/>
            <a:ext cx="7776864" cy="4608512"/>
          </a:xfrm>
        </p:spPr>
        <p:txBody>
          <a:bodyPr>
            <a:normAutofit fontScale="92500" lnSpcReduction="20000"/>
          </a:bodyPr>
          <a:lstStyle/>
          <a:p>
            <a:pPr algn="l"/>
            <a:r>
              <a:rPr lang="de-DE" sz="2800" b="1" dirty="0" smtClean="0">
                <a:solidFill>
                  <a:schemeClr val="tx1"/>
                </a:solidFill>
              </a:rPr>
              <a:t>Neue Anforderungen durch Verbundschulen und Einsatz im Gemeinsamen Lernen und veränderte Schülerschaft an den Förderschulen</a:t>
            </a:r>
          </a:p>
          <a:p>
            <a:pPr algn="l"/>
            <a:endParaRPr lang="de-DE" sz="2800" b="1" dirty="0" smtClean="0">
              <a:solidFill>
                <a:schemeClr val="tx1"/>
              </a:solidFill>
            </a:endParaRPr>
          </a:p>
          <a:p>
            <a:pPr marL="457200" indent="-457200" algn="l">
              <a:buFont typeface="Arial" panose="020B0604020202020204" pitchFamily="34" charset="0"/>
              <a:buChar char="•"/>
            </a:pPr>
            <a:r>
              <a:rPr lang="de-DE" sz="2800" b="1" dirty="0">
                <a:solidFill>
                  <a:schemeClr val="tx1"/>
                </a:solidFill>
              </a:rPr>
              <a:t>m</a:t>
            </a:r>
            <a:r>
              <a:rPr lang="de-DE" sz="2800" b="1" dirty="0" smtClean="0">
                <a:solidFill>
                  <a:schemeClr val="tx1"/>
                </a:solidFill>
              </a:rPr>
              <a:t>ehr unbefristete Stellen für multiprofessionelle Teams </a:t>
            </a:r>
          </a:p>
          <a:p>
            <a:pPr marL="457200" indent="-457200" algn="l">
              <a:buFont typeface="Arial" panose="020B0604020202020204" pitchFamily="34" charset="0"/>
              <a:buChar char="•"/>
            </a:pPr>
            <a:r>
              <a:rPr lang="de-DE" sz="2800" b="1" dirty="0" smtClean="0">
                <a:solidFill>
                  <a:schemeClr val="tx1"/>
                </a:solidFill>
              </a:rPr>
              <a:t>mehr Fortbildungsangebote im Bereich Arbeits- und Gesundheitsschutz</a:t>
            </a:r>
          </a:p>
          <a:p>
            <a:pPr marL="457200" indent="-457200" algn="l">
              <a:buFont typeface="Arial" panose="020B0604020202020204" pitchFamily="34" charset="0"/>
              <a:buChar char="•"/>
            </a:pPr>
            <a:r>
              <a:rPr lang="de-DE" sz="2800" b="1" dirty="0" smtClean="0">
                <a:solidFill>
                  <a:schemeClr val="tx1"/>
                </a:solidFill>
              </a:rPr>
              <a:t>mehr Unterstützung im Umgang mit aggressiven Schülern</a:t>
            </a:r>
          </a:p>
          <a:p>
            <a:pPr marL="457200" indent="-457200" algn="l">
              <a:buFont typeface="Arial" panose="020B0604020202020204" pitchFamily="34" charset="0"/>
              <a:buChar char="•"/>
            </a:pPr>
            <a:r>
              <a:rPr lang="de-DE" sz="2800" b="1" dirty="0" smtClean="0">
                <a:solidFill>
                  <a:schemeClr val="tx1"/>
                </a:solidFill>
              </a:rPr>
              <a:t>mehr Unterstützung bei fachfremdem Einsatz</a:t>
            </a:r>
          </a:p>
          <a:p>
            <a:pPr marL="457200" indent="-457200" algn="l">
              <a:buFont typeface="Arial" panose="020B0604020202020204" pitchFamily="34" charset="0"/>
              <a:buChar char="•"/>
            </a:pPr>
            <a:r>
              <a:rPr lang="de-DE" sz="2800" b="1" dirty="0">
                <a:solidFill>
                  <a:schemeClr val="tx1"/>
                </a:solidFill>
              </a:rPr>
              <a:t>m</a:t>
            </a:r>
            <a:r>
              <a:rPr lang="de-DE" sz="2800" b="1" dirty="0" smtClean="0">
                <a:solidFill>
                  <a:schemeClr val="tx1"/>
                </a:solidFill>
              </a:rPr>
              <a:t>ehr Zeit für konzeptionelle Arbeit durch zusätzlichen pädagogischen Tag</a:t>
            </a:r>
          </a:p>
          <a:p>
            <a:pPr algn="l"/>
            <a:endParaRPr lang="de-DE" sz="2800" b="1" dirty="0" smtClean="0">
              <a:solidFill>
                <a:schemeClr val="tx2"/>
              </a:solidFill>
            </a:endParaRPr>
          </a:p>
        </p:txBody>
      </p:sp>
    </p:spTree>
    <p:extLst>
      <p:ext uri="{BB962C8B-B14F-4D97-AF65-F5344CB8AC3E}">
        <p14:creationId xmlns:p14="http://schemas.microsoft.com/office/powerpoint/2010/main" val="2842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48681"/>
            <a:ext cx="7772400" cy="936103"/>
          </a:xfrm>
        </p:spPr>
        <p:txBody>
          <a:bodyPr>
            <a:normAutofit/>
          </a:bodyPr>
          <a:lstStyle/>
          <a:p>
            <a:r>
              <a:rPr lang="de-DE" sz="4400" b="1" dirty="0" smtClean="0">
                <a:solidFill>
                  <a:schemeClr val="accent5">
                    <a:lumMod val="75000"/>
                  </a:schemeClr>
                </a:solidFill>
              </a:rPr>
              <a:t>Überlastungsanzeige</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556792"/>
            <a:ext cx="7776864" cy="4608512"/>
          </a:xfrm>
        </p:spPr>
        <p:txBody>
          <a:bodyPr>
            <a:normAutofit/>
          </a:bodyPr>
          <a:lstStyle/>
          <a:p>
            <a:pPr marL="457200" indent="-457200" algn="l">
              <a:buFont typeface="Arial" panose="020B0604020202020204" pitchFamily="34" charset="0"/>
              <a:buChar char="•"/>
            </a:pPr>
            <a:r>
              <a:rPr lang="de-DE" sz="2800" b="1" dirty="0">
                <a:solidFill>
                  <a:schemeClr val="tx1"/>
                </a:solidFill>
              </a:rPr>
              <a:t>schriftliche Hinweise an den Arbeitgeber</a:t>
            </a:r>
            <a:br>
              <a:rPr lang="de-DE" sz="2800" b="1" dirty="0">
                <a:solidFill>
                  <a:schemeClr val="tx1"/>
                </a:solidFill>
              </a:rPr>
            </a:br>
            <a:endParaRPr lang="de-DE" sz="2800" b="1" dirty="0">
              <a:solidFill>
                <a:schemeClr val="tx1"/>
              </a:solidFill>
            </a:endParaRPr>
          </a:p>
          <a:p>
            <a:pPr marL="457200" indent="-457200" algn="l">
              <a:buFont typeface="Arial" panose="020B0604020202020204" pitchFamily="34" charset="0"/>
              <a:buChar char="•"/>
            </a:pPr>
            <a:r>
              <a:rPr lang="de-DE" sz="2800" b="1" dirty="0">
                <a:solidFill>
                  <a:schemeClr val="tx1"/>
                </a:solidFill>
              </a:rPr>
              <a:t>Gefährdung der ordnungsgemäßen Erfüllung der Arbeitsleistung </a:t>
            </a:r>
            <a:br>
              <a:rPr lang="de-DE" sz="2800" b="1" dirty="0">
                <a:solidFill>
                  <a:schemeClr val="tx1"/>
                </a:solidFill>
              </a:rPr>
            </a:br>
            <a:endParaRPr lang="de-DE" sz="2800" b="1" dirty="0">
              <a:solidFill>
                <a:schemeClr val="tx1"/>
              </a:solidFill>
            </a:endParaRPr>
          </a:p>
          <a:p>
            <a:pPr marL="457200" indent="-457200" algn="l">
              <a:buFont typeface="Arial" panose="020B0604020202020204" pitchFamily="34" charset="0"/>
              <a:buChar char="•"/>
            </a:pPr>
            <a:r>
              <a:rPr lang="de-DE" sz="2800" b="1" dirty="0">
                <a:solidFill>
                  <a:schemeClr val="tx1"/>
                </a:solidFill>
              </a:rPr>
              <a:t>Gefahr gesundheitlicher Schäden</a:t>
            </a:r>
            <a:r>
              <a:rPr lang="de-DE" sz="2800" dirty="0">
                <a:solidFill>
                  <a:schemeClr val="tx1"/>
                </a:solidFill>
              </a:rPr>
              <a:t> </a:t>
            </a:r>
          </a:p>
          <a:p>
            <a:pPr algn="l"/>
            <a:endParaRPr lang="de-DE" sz="2800" b="1" dirty="0" smtClean="0">
              <a:solidFill>
                <a:schemeClr val="tx2"/>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37322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48681"/>
            <a:ext cx="7772400" cy="936103"/>
          </a:xfrm>
        </p:spPr>
        <p:txBody>
          <a:bodyPr>
            <a:normAutofit/>
          </a:bodyPr>
          <a:lstStyle/>
          <a:p>
            <a:r>
              <a:rPr lang="de-DE" sz="4400" b="1" dirty="0" smtClean="0">
                <a:solidFill>
                  <a:schemeClr val="accent5">
                    <a:lumMod val="75000"/>
                  </a:schemeClr>
                </a:solidFill>
              </a:rPr>
              <a:t>Überlastungsanzeige</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556792"/>
            <a:ext cx="7776864" cy="4608512"/>
          </a:xfrm>
        </p:spPr>
        <p:txBody>
          <a:bodyPr>
            <a:normAutofit/>
          </a:bodyPr>
          <a:lstStyle/>
          <a:p>
            <a:pPr algn="l"/>
            <a:r>
              <a:rPr lang="de-DE" sz="2800" b="1" dirty="0" smtClean="0">
                <a:solidFill>
                  <a:schemeClr val="tx1"/>
                </a:solidFill>
              </a:rPr>
              <a:t>Rechtliche Grundlagen:</a:t>
            </a:r>
          </a:p>
          <a:p>
            <a:pPr algn="l"/>
            <a:endParaRPr lang="de-DE" sz="2800" b="1" dirty="0">
              <a:solidFill>
                <a:schemeClr val="tx1"/>
              </a:solidFill>
            </a:endParaRPr>
          </a:p>
          <a:p>
            <a:pPr marL="457200" indent="-457200" algn="l">
              <a:buFont typeface="Arial" panose="020B0604020202020204" pitchFamily="34" charset="0"/>
              <a:buChar char="•"/>
            </a:pPr>
            <a:r>
              <a:rPr lang="de-DE" sz="2800" b="1" dirty="0" smtClean="0">
                <a:solidFill>
                  <a:schemeClr val="tx1"/>
                </a:solidFill>
              </a:rPr>
              <a:t>Arbeitsschutzgesetz </a:t>
            </a:r>
            <a:r>
              <a:rPr lang="de-DE" sz="2800" b="1" dirty="0">
                <a:solidFill>
                  <a:schemeClr val="tx1"/>
                </a:solidFill>
              </a:rPr>
              <a:t>§§ 15 (1) und 16 (1)</a:t>
            </a:r>
            <a:br>
              <a:rPr lang="de-DE" sz="2800" b="1" dirty="0">
                <a:solidFill>
                  <a:schemeClr val="tx1"/>
                </a:solidFill>
              </a:rPr>
            </a:br>
            <a:endParaRPr lang="de-DE" sz="2800" b="1" dirty="0">
              <a:solidFill>
                <a:schemeClr val="tx1"/>
              </a:solidFill>
            </a:endParaRPr>
          </a:p>
          <a:p>
            <a:pPr marL="457200" indent="-457200" algn="l">
              <a:buFont typeface="Arial" panose="020B0604020202020204" pitchFamily="34" charset="0"/>
              <a:buChar char="•"/>
            </a:pPr>
            <a:r>
              <a:rPr lang="de-DE" sz="2800" b="1" dirty="0">
                <a:solidFill>
                  <a:schemeClr val="tx1"/>
                </a:solidFill>
              </a:rPr>
              <a:t>Beamtenstatusgesetz §§ 47 (1) und 48 (1)</a:t>
            </a:r>
            <a:br>
              <a:rPr lang="de-DE" sz="2800" b="1" dirty="0">
                <a:solidFill>
                  <a:schemeClr val="tx1"/>
                </a:solidFill>
              </a:rPr>
            </a:br>
            <a:endParaRPr lang="de-DE" sz="2800" b="1" dirty="0">
              <a:solidFill>
                <a:schemeClr val="tx1"/>
              </a:solidFill>
            </a:endParaRPr>
          </a:p>
          <a:p>
            <a:pPr marL="457200" indent="-457200" algn="l">
              <a:buFont typeface="Arial" panose="020B0604020202020204" pitchFamily="34" charset="0"/>
              <a:buChar char="•"/>
            </a:pPr>
            <a:r>
              <a:rPr lang="de-DE" sz="2800" b="1" dirty="0">
                <a:solidFill>
                  <a:schemeClr val="tx1"/>
                </a:solidFill>
              </a:rPr>
              <a:t>ADO §§ 3 (3) und 16 (1)-(3)</a:t>
            </a:r>
            <a:endParaRPr lang="de-DE" sz="2800" b="1" dirty="0" smtClean="0">
              <a:solidFill>
                <a:schemeClr val="tx1"/>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92381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Titel 1"/>
          <p:cNvSpPr>
            <a:spLocks noGrp="1"/>
          </p:cNvSpPr>
          <p:nvPr>
            <p:ph type="ctrTitle"/>
          </p:nvPr>
        </p:nvSpPr>
        <p:spPr>
          <a:xfrm>
            <a:off x="685800" y="260648"/>
            <a:ext cx="7772400" cy="936103"/>
          </a:xfrm>
        </p:spPr>
        <p:txBody>
          <a:bodyPr>
            <a:normAutofit/>
          </a:bodyPr>
          <a:lstStyle/>
          <a:p>
            <a:r>
              <a:rPr lang="de-DE" sz="4400" b="1" dirty="0" smtClean="0">
                <a:solidFill>
                  <a:schemeClr val="accent5">
                    <a:lumMod val="75000"/>
                  </a:schemeClr>
                </a:solidFill>
              </a:rPr>
              <a:t>Überlastungsanzeige</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196752"/>
            <a:ext cx="7776864" cy="4608512"/>
          </a:xfrm>
        </p:spPr>
        <p:txBody>
          <a:bodyPr>
            <a:normAutofit/>
          </a:bodyPr>
          <a:lstStyle/>
          <a:p>
            <a:pPr algn="l"/>
            <a:r>
              <a:rPr lang="de-DE" sz="2800" b="1" dirty="0" smtClean="0">
                <a:solidFill>
                  <a:schemeClr val="tx1"/>
                </a:solidFill>
              </a:rPr>
              <a:t>Ablauf:</a:t>
            </a:r>
            <a:endParaRPr lang="de-DE" sz="2800" b="1" dirty="0">
              <a:solidFill>
                <a:schemeClr val="tx1"/>
              </a:solidFill>
            </a:endParaRPr>
          </a:p>
          <a:p>
            <a:pPr marL="457200" indent="-457200" algn="l">
              <a:buFont typeface="Arial" panose="020B0604020202020204" pitchFamily="34" charset="0"/>
              <a:buChar char="•"/>
            </a:pPr>
            <a:r>
              <a:rPr lang="de-DE" sz="2800" b="1" dirty="0">
                <a:solidFill>
                  <a:schemeClr val="tx1"/>
                </a:solidFill>
              </a:rPr>
              <a:t>Formulierung </a:t>
            </a:r>
            <a:r>
              <a:rPr lang="de-DE" sz="2800" b="1" dirty="0" smtClean="0">
                <a:solidFill>
                  <a:schemeClr val="tx1"/>
                </a:solidFill>
              </a:rPr>
              <a:t>der Überlastungsmerkmale </a:t>
            </a:r>
            <a:endParaRPr lang="de-DE" sz="2800" dirty="0">
              <a:solidFill>
                <a:schemeClr val="tx1"/>
              </a:solidFill>
            </a:endParaRPr>
          </a:p>
          <a:p>
            <a:pPr marL="457200" indent="-457200" algn="l">
              <a:buFont typeface="Arial" panose="020B0604020202020204" pitchFamily="34" charset="0"/>
              <a:buChar char="•"/>
            </a:pPr>
            <a:r>
              <a:rPr lang="de-DE" sz="2800" b="1" dirty="0">
                <a:solidFill>
                  <a:schemeClr val="tx1"/>
                </a:solidFill>
              </a:rPr>
              <a:t>Auf dem Dienstweg </a:t>
            </a:r>
            <a:r>
              <a:rPr lang="de-DE" sz="2800" b="1" dirty="0" smtClean="0">
                <a:solidFill>
                  <a:schemeClr val="tx1"/>
                </a:solidFill>
              </a:rPr>
              <a:t>einreichen</a:t>
            </a:r>
          </a:p>
          <a:p>
            <a:pPr marL="457200" indent="-457200" algn="l">
              <a:buFont typeface="Arial" panose="020B0604020202020204" pitchFamily="34" charset="0"/>
              <a:buChar char="•"/>
            </a:pPr>
            <a:r>
              <a:rPr lang="de-DE" sz="2800" b="1" dirty="0" smtClean="0">
                <a:solidFill>
                  <a:schemeClr val="tx1"/>
                </a:solidFill>
              </a:rPr>
              <a:t>Information </a:t>
            </a:r>
            <a:r>
              <a:rPr lang="de-DE" sz="2800" b="1" dirty="0">
                <a:solidFill>
                  <a:schemeClr val="tx1"/>
                </a:solidFill>
              </a:rPr>
              <a:t>von </a:t>
            </a:r>
            <a:r>
              <a:rPr lang="de-DE" sz="2800" b="1" dirty="0" smtClean="0">
                <a:solidFill>
                  <a:schemeClr val="tx1"/>
                </a:solidFill>
              </a:rPr>
              <a:t>Lehrerrat, Personalrat und ggf. Schwerbehindertenvertretung </a:t>
            </a:r>
          </a:p>
          <a:p>
            <a:pPr marL="457200" indent="-457200" algn="l">
              <a:buFont typeface="Arial" panose="020B0604020202020204" pitchFamily="34" charset="0"/>
              <a:buChar char="•"/>
            </a:pPr>
            <a:r>
              <a:rPr lang="de-DE" sz="2800" b="1" dirty="0">
                <a:solidFill>
                  <a:schemeClr val="tx1"/>
                </a:solidFill>
              </a:rPr>
              <a:t>Prüfung vor Ort durch </a:t>
            </a:r>
            <a:r>
              <a:rPr lang="de-DE" sz="2800" b="1" dirty="0" smtClean="0">
                <a:solidFill>
                  <a:schemeClr val="tx1"/>
                </a:solidFill>
              </a:rPr>
              <a:t>Schulleitung</a:t>
            </a:r>
          </a:p>
          <a:p>
            <a:pPr marL="457200" indent="-457200" algn="l">
              <a:buFont typeface="Arial" panose="020B0604020202020204" pitchFamily="34" charset="0"/>
              <a:buChar char="•"/>
            </a:pPr>
            <a:r>
              <a:rPr lang="de-DE" sz="2800" b="1" dirty="0" smtClean="0">
                <a:solidFill>
                  <a:schemeClr val="tx1"/>
                </a:solidFill>
              </a:rPr>
              <a:t>Weitergabe </a:t>
            </a:r>
            <a:r>
              <a:rPr lang="de-DE" sz="2800" b="1" dirty="0">
                <a:solidFill>
                  <a:schemeClr val="tx1"/>
                </a:solidFill>
              </a:rPr>
              <a:t>an </a:t>
            </a:r>
            <a:r>
              <a:rPr lang="de-DE" sz="2800" b="1" dirty="0" smtClean="0">
                <a:solidFill>
                  <a:schemeClr val="tx1"/>
                </a:solidFill>
              </a:rPr>
              <a:t>Bezirksregierung (BR)</a:t>
            </a:r>
          </a:p>
          <a:p>
            <a:pPr marL="457200" indent="-457200" algn="l">
              <a:buFont typeface="Arial" panose="020B0604020202020204" pitchFamily="34" charset="0"/>
              <a:buChar char="•"/>
            </a:pPr>
            <a:r>
              <a:rPr lang="de-DE" sz="2800" b="1" dirty="0" smtClean="0">
                <a:solidFill>
                  <a:schemeClr val="tx1"/>
                </a:solidFill>
              </a:rPr>
              <a:t>Kontaktaufnahme </a:t>
            </a:r>
            <a:r>
              <a:rPr lang="de-DE" sz="2800" b="1" dirty="0">
                <a:solidFill>
                  <a:schemeClr val="tx1"/>
                </a:solidFill>
              </a:rPr>
              <a:t>PR zu </a:t>
            </a:r>
            <a:r>
              <a:rPr lang="de-DE" sz="2800" b="1" dirty="0" smtClean="0">
                <a:solidFill>
                  <a:schemeClr val="tx1"/>
                </a:solidFill>
              </a:rPr>
              <a:t>BR</a:t>
            </a:r>
          </a:p>
          <a:p>
            <a:pPr marL="457200" indent="-457200" algn="l">
              <a:buFont typeface="Arial" panose="020B0604020202020204" pitchFamily="34" charset="0"/>
              <a:buChar char="•"/>
            </a:pPr>
            <a:r>
              <a:rPr lang="de-DE" sz="2800" b="1" dirty="0" smtClean="0">
                <a:solidFill>
                  <a:schemeClr val="tx1"/>
                </a:solidFill>
              </a:rPr>
              <a:t>Hauptpersonalrat/ MSW</a:t>
            </a:r>
            <a:endParaRPr lang="de-DE" sz="2800" b="1" dirty="0">
              <a:solidFill>
                <a:schemeClr val="tx1"/>
              </a:solidFill>
            </a:endParaRPr>
          </a:p>
        </p:txBody>
      </p:sp>
    </p:spTree>
    <p:extLst>
      <p:ext uri="{BB962C8B-B14F-4D97-AF65-F5344CB8AC3E}">
        <p14:creationId xmlns:p14="http://schemas.microsoft.com/office/powerpoint/2010/main" val="16941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25" y="1988840"/>
            <a:ext cx="8672023" cy="1541587"/>
          </a:xfrm>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(Modernisierung des Dienstrechts)</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9" name="Rechteck 8"/>
          <p:cNvSpPr/>
          <p:nvPr/>
        </p:nvSpPr>
        <p:spPr>
          <a:xfrm>
            <a:off x="3851920" y="4293096"/>
            <a:ext cx="4968552"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3200" dirty="0" smtClean="0"/>
              <a:t>Für Beamt*innen!</a:t>
            </a:r>
            <a:endParaRPr lang="de-DE" sz="3200" dirty="0"/>
          </a:p>
        </p:txBody>
      </p:sp>
    </p:spTree>
    <p:extLst>
      <p:ext uri="{BB962C8B-B14F-4D97-AF65-F5344CB8AC3E}">
        <p14:creationId xmlns:p14="http://schemas.microsoft.com/office/powerpoint/2010/main" val="374896694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7253"/>
            <a:ext cx="8672023" cy="1541587"/>
          </a:xfrm>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4" name="Textfeld 3"/>
          <p:cNvSpPr txBox="1"/>
          <p:nvPr/>
        </p:nvSpPr>
        <p:spPr>
          <a:xfrm>
            <a:off x="220457" y="2204864"/>
            <a:ext cx="8672023" cy="2308324"/>
          </a:xfrm>
          <a:prstGeom prst="rect">
            <a:avLst/>
          </a:prstGeom>
          <a:noFill/>
        </p:spPr>
        <p:txBody>
          <a:bodyPr wrap="square" rtlCol="0">
            <a:spAutoFit/>
          </a:bodyPr>
          <a:lstStyle/>
          <a:p>
            <a:pPr marL="285750" indent="-285750">
              <a:buFont typeface="Arial" panose="020B0604020202020204" pitchFamily="34" charset="0"/>
              <a:buChar char="•"/>
            </a:pPr>
            <a:r>
              <a:rPr lang="de-DE" sz="4800" dirty="0" smtClean="0"/>
              <a:t>Reformpaket - erste Stufe 2013</a:t>
            </a:r>
            <a:br>
              <a:rPr lang="de-DE" sz="4800" dirty="0" smtClean="0"/>
            </a:br>
            <a:endParaRPr lang="de-DE" sz="4800" dirty="0" smtClean="0"/>
          </a:p>
          <a:p>
            <a:pPr marL="285750" indent="-285750">
              <a:buFont typeface="Arial" panose="020B0604020202020204" pitchFamily="34" charset="0"/>
              <a:buChar char="•"/>
            </a:pPr>
            <a:r>
              <a:rPr lang="de-DE" sz="4800" dirty="0" smtClean="0"/>
              <a:t>Reformpaket - zweite Stufe 2016</a:t>
            </a:r>
            <a:endParaRPr lang="de-DE" sz="4800" dirty="0"/>
          </a:p>
        </p:txBody>
      </p:sp>
    </p:spTree>
    <p:extLst>
      <p:ext uri="{BB962C8B-B14F-4D97-AF65-F5344CB8AC3E}">
        <p14:creationId xmlns:p14="http://schemas.microsoft.com/office/powerpoint/2010/main" val="319517730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83568" y="1324823"/>
            <a:ext cx="7776864" cy="3433936"/>
          </a:xfrm>
        </p:spPr>
        <p:txBody>
          <a:bodyPr>
            <a:normAutofit/>
          </a:bodyPr>
          <a:lstStyle/>
          <a:p>
            <a:pPr algn="l"/>
            <a:endParaRPr lang="de-DE" sz="3600" b="1" dirty="0" smtClean="0">
              <a:solidFill>
                <a:schemeClr val="tx2"/>
              </a:solidFill>
            </a:endParaRPr>
          </a:p>
          <a:p>
            <a:r>
              <a:rPr lang="de-DE" sz="4400" b="1" dirty="0" smtClean="0">
                <a:solidFill>
                  <a:schemeClr val="accent5">
                    <a:lumMod val="75000"/>
                  </a:schemeClr>
                </a:solidFill>
              </a:rPr>
              <a:t>Aktuelles zum Arbeitsplatz </a:t>
            </a:r>
            <a:br>
              <a:rPr lang="de-DE" sz="4400" b="1" dirty="0" smtClean="0">
                <a:solidFill>
                  <a:schemeClr val="accent5">
                    <a:lumMod val="75000"/>
                  </a:schemeClr>
                </a:solidFill>
              </a:rPr>
            </a:br>
            <a:r>
              <a:rPr lang="de-DE" sz="4400" b="1" dirty="0" smtClean="0">
                <a:solidFill>
                  <a:schemeClr val="accent5">
                    <a:lumMod val="75000"/>
                  </a:schemeClr>
                </a:solidFill>
              </a:rPr>
              <a:t>in Förderschule und im Gemeinsames Lernen</a:t>
            </a:r>
            <a:endParaRPr lang="de-DE" sz="44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316266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457" y="153838"/>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2216208" y="672603"/>
            <a:ext cx="4680520"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4400" dirty="0" smtClean="0"/>
              <a:t>Dienstrecht</a:t>
            </a:r>
            <a:endParaRPr lang="de-DE" sz="4400" dirty="0"/>
          </a:p>
        </p:txBody>
      </p:sp>
      <p:sp>
        <p:nvSpPr>
          <p:cNvPr id="8" name="Textfeld 7"/>
          <p:cNvSpPr txBox="1"/>
          <p:nvPr/>
        </p:nvSpPr>
        <p:spPr>
          <a:xfrm>
            <a:off x="611560" y="1253176"/>
            <a:ext cx="8064896" cy="369332"/>
          </a:xfrm>
          <a:prstGeom prst="rect">
            <a:avLst/>
          </a:prstGeom>
          <a:noFill/>
        </p:spPr>
        <p:txBody>
          <a:bodyPr wrap="square" rtlCol="0">
            <a:spAutoFit/>
          </a:bodyPr>
          <a:lstStyle/>
          <a:p>
            <a:r>
              <a:rPr lang="de-DE" dirty="0" smtClean="0"/>
              <a:t>Es </a:t>
            </a:r>
            <a:r>
              <a:rPr lang="de-DE" smtClean="0"/>
              <a:t>gibt ein </a:t>
            </a:r>
            <a:r>
              <a:rPr lang="de-DE" dirty="0" smtClean="0"/>
              <a:t>„verändertes“ Laufbahnrecht:</a:t>
            </a:r>
            <a:endParaRPr lang="de-DE" dirty="0"/>
          </a:p>
        </p:txBody>
      </p:sp>
      <p:graphicFrame>
        <p:nvGraphicFramePr>
          <p:cNvPr id="4" name="Diagramm 3"/>
          <p:cNvGraphicFramePr/>
          <p:nvPr>
            <p:extLst>
              <p:ext uri="{D42A27DB-BD31-4B8C-83A1-F6EECF244321}">
                <p14:modId xmlns:p14="http://schemas.microsoft.com/office/powerpoint/2010/main" val="273520487"/>
              </p:ext>
            </p:extLst>
          </p:nvPr>
        </p:nvGraphicFramePr>
        <p:xfrm>
          <a:off x="1524000" y="1556792"/>
          <a:ext cx="5568280"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feld 8"/>
          <p:cNvSpPr txBox="1"/>
          <p:nvPr/>
        </p:nvSpPr>
        <p:spPr>
          <a:xfrm>
            <a:off x="1532132" y="4726885"/>
            <a:ext cx="6048672" cy="1477328"/>
          </a:xfrm>
          <a:prstGeom prst="rect">
            <a:avLst/>
          </a:prstGeom>
          <a:noFill/>
        </p:spPr>
        <p:txBody>
          <a:bodyPr wrap="square" rtlCol="0">
            <a:spAutoFit/>
          </a:bodyPr>
          <a:lstStyle/>
          <a:p>
            <a:r>
              <a:rPr lang="de-DE" dirty="0" smtClean="0"/>
              <a:t>* entspricht dem früheren einfachen und mittleren Dienst</a:t>
            </a:r>
          </a:p>
          <a:p>
            <a:r>
              <a:rPr lang="de-DE" dirty="0" smtClean="0"/>
              <a:t>** entspricht dem früheren gehobenen und höheren Dienst</a:t>
            </a:r>
          </a:p>
          <a:p>
            <a:r>
              <a:rPr lang="de-DE" b="1" dirty="0" smtClean="0"/>
              <a:t>Wichtig:</a:t>
            </a:r>
            <a:r>
              <a:rPr lang="de-DE" dirty="0" smtClean="0"/>
              <a:t> Sonderschullehrer*innen/Lehrer*innen an Förderschulen sind weiterhin der Laufbahngruppe 2.1 zugeordnet</a:t>
            </a:r>
            <a:endParaRPr lang="de-DE" dirty="0"/>
          </a:p>
        </p:txBody>
      </p:sp>
    </p:spTree>
    <p:extLst>
      <p:ext uri="{BB962C8B-B14F-4D97-AF65-F5344CB8AC3E}">
        <p14:creationId xmlns:p14="http://schemas.microsoft.com/office/powerpoint/2010/main" val="43357028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457" y="153838"/>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2216208" y="672603"/>
            <a:ext cx="4680520"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4400" dirty="0" err="1" smtClean="0"/>
              <a:t>Besoldungrecht</a:t>
            </a:r>
            <a:endParaRPr lang="de-DE" sz="4400" dirty="0"/>
          </a:p>
        </p:txBody>
      </p:sp>
      <p:sp>
        <p:nvSpPr>
          <p:cNvPr id="8" name="Textfeld 7"/>
          <p:cNvSpPr txBox="1"/>
          <p:nvPr/>
        </p:nvSpPr>
        <p:spPr>
          <a:xfrm>
            <a:off x="611560" y="1628800"/>
            <a:ext cx="8064896" cy="4801314"/>
          </a:xfrm>
          <a:prstGeom prst="rect">
            <a:avLst/>
          </a:prstGeom>
          <a:noFill/>
        </p:spPr>
        <p:txBody>
          <a:bodyPr wrap="square" rtlCol="0">
            <a:spAutoFit/>
          </a:bodyPr>
          <a:lstStyle/>
          <a:p>
            <a:pPr marL="285750" indent="-285750">
              <a:buFont typeface="Arial" panose="020B0604020202020204" pitchFamily="34" charset="0"/>
              <a:buChar char="•"/>
            </a:pPr>
            <a:r>
              <a:rPr lang="de-DE" sz="3600" dirty="0" smtClean="0"/>
              <a:t>Sonderzahlung („Weihnachtsgeld“) ist in die monatliche Besoldungstabelle eingearbeitet</a:t>
            </a:r>
          </a:p>
          <a:p>
            <a:pPr marL="285750" indent="-285750">
              <a:buFont typeface="Arial" panose="020B0604020202020204" pitchFamily="34" charset="0"/>
              <a:buChar char="•"/>
            </a:pPr>
            <a:r>
              <a:rPr lang="de-DE" sz="3600" dirty="0" smtClean="0"/>
              <a:t>Zulage für die Wahrnehmung eines höherwertigen Amtes jetzt ab dem 13. Monat</a:t>
            </a:r>
          </a:p>
          <a:p>
            <a:pPr marL="285750" indent="-285750">
              <a:buFont typeface="Arial" panose="020B0604020202020204" pitchFamily="34" charset="0"/>
              <a:buChar char="•"/>
            </a:pPr>
            <a:r>
              <a:rPr lang="de-DE" sz="3600" dirty="0" smtClean="0"/>
              <a:t>Stellenzulage für Tätigkeiten im Kommunalen Integrationszentrum</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336971141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2267744" y="722115"/>
            <a:ext cx="4680520"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4400" dirty="0" err="1" smtClean="0"/>
              <a:t>Besoldungrecht</a:t>
            </a:r>
            <a:endParaRPr lang="de-DE" sz="4400" dirty="0"/>
          </a:p>
        </p:txBody>
      </p:sp>
      <p:sp>
        <p:nvSpPr>
          <p:cNvPr id="8" name="Textfeld 7"/>
          <p:cNvSpPr txBox="1"/>
          <p:nvPr/>
        </p:nvSpPr>
        <p:spPr>
          <a:xfrm>
            <a:off x="611560" y="1556792"/>
            <a:ext cx="8064896" cy="4062651"/>
          </a:xfrm>
          <a:prstGeom prst="rect">
            <a:avLst/>
          </a:prstGeom>
          <a:noFill/>
        </p:spPr>
        <p:txBody>
          <a:bodyPr wrap="square" rtlCol="0">
            <a:spAutoFit/>
          </a:bodyPr>
          <a:lstStyle/>
          <a:p>
            <a:r>
              <a:rPr lang="de-DE" sz="2400" b="1" dirty="0" smtClean="0"/>
              <a:t>Jubiläumszuwendung:</a:t>
            </a:r>
          </a:p>
          <a:p>
            <a:r>
              <a:rPr lang="de-DE" sz="2400" dirty="0" smtClean="0"/>
              <a:t>Dienstzeit von 25 Jahren = 300 EUR</a:t>
            </a:r>
          </a:p>
          <a:p>
            <a:r>
              <a:rPr lang="de-DE" sz="2400" dirty="0" smtClean="0"/>
              <a:t>Dienstzeit von 40 Jahren = 450 EUR</a:t>
            </a:r>
          </a:p>
          <a:p>
            <a:r>
              <a:rPr lang="de-DE" sz="2400" i="1" dirty="0" smtClean="0"/>
              <a:t>Dienstzeit von 50 Jahren = 500 EUR</a:t>
            </a:r>
          </a:p>
          <a:p>
            <a:endParaRPr lang="de-DE" sz="2400" dirty="0"/>
          </a:p>
          <a:p>
            <a:r>
              <a:rPr lang="de-DE" sz="2400" dirty="0" smtClean="0"/>
              <a:t>Rückwirkung auf den 1.7.2016</a:t>
            </a:r>
          </a:p>
          <a:p>
            <a:endParaRPr lang="de-DE" sz="2400" dirty="0"/>
          </a:p>
          <a:p>
            <a:r>
              <a:rPr lang="de-DE" sz="2400" dirty="0" smtClean="0"/>
              <a:t>Dienstzeit = Tätigkeit als Beamt*in, bei einem öffentlich-rechtlichen Arbeitgeber, Wehrdienstzeiten …; auch Elternzeit, Teilzeitbeschäftigung wird berücksichtigt</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71569729"/>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Teilzeit im Blockmodell (früher Sabbatjahr)</a:t>
            </a:r>
            <a:endParaRPr lang="de-DE" sz="2400" dirty="0"/>
          </a:p>
        </p:txBody>
      </p:sp>
      <p:sp>
        <p:nvSpPr>
          <p:cNvPr id="4" name="Textfeld 3"/>
          <p:cNvSpPr txBox="1"/>
          <p:nvPr/>
        </p:nvSpPr>
        <p:spPr>
          <a:xfrm>
            <a:off x="220457" y="1844824"/>
            <a:ext cx="8744031" cy="4093428"/>
          </a:xfrm>
          <a:prstGeom prst="rect">
            <a:avLst/>
          </a:prstGeom>
          <a:noFill/>
        </p:spPr>
        <p:txBody>
          <a:bodyPr wrap="square" rtlCol="0">
            <a:spAutoFit/>
          </a:bodyPr>
          <a:lstStyle/>
          <a:p>
            <a:pPr marL="285750" indent="-285750">
              <a:buFont typeface="Arial" panose="020B0604020202020204" pitchFamily="34" charset="0"/>
              <a:buChar char="•"/>
            </a:pPr>
            <a:r>
              <a:rPr lang="de-DE" sz="2000" dirty="0" smtClean="0"/>
              <a:t>Mit Erlass vom 21.2.2017 wurde die Teilzeit im Blockmodell neu geregelt.</a:t>
            </a:r>
          </a:p>
          <a:p>
            <a:pPr marL="285750" indent="-285750">
              <a:buFont typeface="Arial" panose="020B0604020202020204" pitchFamily="34" charset="0"/>
              <a:buChar char="•"/>
            </a:pPr>
            <a:r>
              <a:rPr lang="de-DE" sz="2000" dirty="0" smtClean="0"/>
              <a:t>Die Regelungen gelten auch für Tarifbeschäftigte (§ 11 TV-L)</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smtClean="0"/>
              <a:t>Antragstellung: zum 1.8. oder 1.2. mit einem Antragformular 6 Monate vorher auf dem Dienstweg an die Bezirksregierung</a:t>
            </a:r>
            <a:br>
              <a:rPr lang="de-DE" sz="2000" dirty="0" smtClean="0"/>
            </a:br>
            <a:r>
              <a:rPr lang="de-DE" sz="2000" b="1" dirty="0" smtClean="0"/>
              <a:t>Ausnahme 2017</a:t>
            </a:r>
            <a:r>
              <a:rPr lang="de-DE" sz="2000" dirty="0" smtClean="0"/>
              <a:t>: möglichst schnell, damit der Antrag noch bearbeitet werden kann. Zur Zeit als formloser Antrag, da das neue Antragsformular noch nicht vorliegt.</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smtClean="0"/>
              <a:t>Der Antrag kann abgelehnt werden, wenn dienstliche Belange entgegenstehen – der Personalrat ist dann aber zu beteiligen</a:t>
            </a:r>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de-DE" sz="2000" dirty="0" smtClean="0"/>
              <a:t>…und nun einige Beispiele</a:t>
            </a:r>
            <a:endParaRPr lang="de-DE" sz="2000" dirty="0"/>
          </a:p>
        </p:txBody>
      </p:sp>
    </p:spTree>
    <p:extLst>
      <p:ext uri="{BB962C8B-B14F-4D97-AF65-F5344CB8AC3E}">
        <p14:creationId xmlns:p14="http://schemas.microsoft.com/office/powerpoint/2010/main" val="323128988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173143154"/>
              </p:ext>
            </p:extLst>
          </p:nvPr>
        </p:nvGraphicFramePr>
        <p:xfrm>
          <a:off x="458671" y="1794502"/>
          <a:ext cx="8270672" cy="2494280"/>
        </p:xfrm>
        <a:graphic>
          <a:graphicData uri="http://schemas.openxmlformats.org/drawingml/2006/table">
            <a:tbl>
              <a:tblPr firstRow="1" bandRow="1">
                <a:tableStyleId>{5C22544A-7EE6-4342-B048-85BDC9FD1C3A}</a:tableStyleId>
              </a:tblPr>
              <a:tblGrid>
                <a:gridCol w="2067668"/>
                <a:gridCol w="2067668"/>
                <a:gridCol w="2067668"/>
                <a:gridCol w="2067668"/>
              </a:tblGrid>
              <a:tr h="355064">
                <a:tc>
                  <a:txBody>
                    <a:bodyPr/>
                    <a:lstStyle/>
                    <a:p>
                      <a:pPr algn="ctr"/>
                      <a:r>
                        <a:rPr lang="de-DE" dirty="0" smtClean="0"/>
                        <a:t>Sabbatjahrmodell (Schuljahre)</a:t>
                      </a:r>
                      <a:endParaRPr lang="de-DE" dirty="0"/>
                    </a:p>
                  </a:txBody>
                  <a:tcPr/>
                </a:tc>
                <a:tc>
                  <a:txBody>
                    <a:bodyPr/>
                    <a:lstStyle/>
                    <a:p>
                      <a:pPr algn="ctr"/>
                      <a:r>
                        <a:rPr lang="de-DE" dirty="0" smtClean="0"/>
                        <a:t>Gehalt</a:t>
                      </a:r>
                      <a:endParaRPr lang="de-DE" dirty="0"/>
                    </a:p>
                  </a:txBody>
                  <a:tcPr/>
                </a:tc>
                <a:tc>
                  <a:txBody>
                    <a:bodyPr/>
                    <a:lstStyle/>
                    <a:p>
                      <a:pPr algn="ctr"/>
                      <a:r>
                        <a:rPr lang="de-DE" dirty="0" smtClean="0"/>
                        <a:t>Vollbeschäftigung</a:t>
                      </a:r>
                      <a:endParaRPr lang="de-DE" dirty="0"/>
                    </a:p>
                  </a:txBody>
                  <a:tcPr/>
                </a:tc>
                <a:tc>
                  <a:txBody>
                    <a:bodyPr/>
                    <a:lstStyle/>
                    <a:p>
                      <a:pPr algn="ctr"/>
                      <a:r>
                        <a:rPr lang="de-DE" dirty="0" smtClean="0"/>
                        <a:t>anschließende  Freistellung</a:t>
                      </a:r>
                      <a:endParaRPr lang="de-DE" dirty="0"/>
                    </a:p>
                  </a:txBody>
                  <a:tcPr/>
                </a:tc>
              </a:tr>
              <a:tr h="370840">
                <a:tc>
                  <a:txBody>
                    <a:bodyPr/>
                    <a:lstStyle/>
                    <a:p>
                      <a:pPr algn="ctr"/>
                      <a:r>
                        <a:rPr lang="de-DE" dirty="0" smtClean="0"/>
                        <a:t>3 Jahre</a:t>
                      </a:r>
                      <a:endParaRPr lang="de-DE" dirty="0"/>
                    </a:p>
                  </a:txBody>
                  <a:tcPr/>
                </a:tc>
                <a:tc>
                  <a:txBody>
                    <a:bodyPr/>
                    <a:lstStyle/>
                    <a:p>
                      <a:pPr algn="ctr"/>
                      <a:r>
                        <a:rPr lang="de-DE" dirty="0" smtClean="0"/>
                        <a:t>2/3</a:t>
                      </a:r>
                      <a:endParaRPr lang="de-DE" dirty="0"/>
                    </a:p>
                  </a:txBody>
                  <a:tcPr/>
                </a:tc>
                <a:tc>
                  <a:txBody>
                    <a:bodyPr/>
                    <a:lstStyle/>
                    <a:p>
                      <a:pPr algn="ctr"/>
                      <a:r>
                        <a:rPr lang="de-DE" dirty="0" smtClean="0"/>
                        <a:t>2 Jahre</a:t>
                      </a:r>
                      <a:endParaRPr lang="de-DE" dirty="0"/>
                    </a:p>
                  </a:txBody>
                  <a:tcPr/>
                </a:tc>
                <a:tc>
                  <a:txBody>
                    <a:bodyPr/>
                    <a:lstStyle/>
                    <a:p>
                      <a:pPr algn="ctr"/>
                      <a:r>
                        <a:rPr lang="de-DE" dirty="0" smtClean="0"/>
                        <a:t>1 Jahr</a:t>
                      </a:r>
                      <a:endParaRPr lang="de-DE" dirty="0"/>
                    </a:p>
                  </a:txBody>
                  <a:tcPr/>
                </a:tc>
              </a:tr>
              <a:tr h="370840">
                <a:tc>
                  <a:txBody>
                    <a:bodyPr/>
                    <a:lstStyle/>
                    <a:p>
                      <a:pPr algn="ctr"/>
                      <a:r>
                        <a:rPr lang="de-DE" dirty="0" smtClean="0"/>
                        <a:t>4 Jahre</a:t>
                      </a:r>
                      <a:endParaRPr lang="de-DE" dirty="0"/>
                    </a:p>
                  </a:txBody>
                  <a:tcPr/>
                </a:tc>
                <a:tc>
                  <a:txBody>
                    <a:bodyPr/>
                    <a:lstStyle/>
                    <a:p>
                      <a:pPr algn="ctr"/>
                      <a:r>
                        <a:rPr lang="de-DE" dirty="0" smtClean="0"/>
                        <a:t>3/4 </a:t>
                      </a:r>
                      <a:endParaRPr lang="de-DE" dirty="0"/>
                    </a:p>
                  </a:txBody>
                  <a:tcPr/>
                </a:tc>
                <a:tc>
                  <a:txBody>
                    <a:bodyPr/>
                    <a:lstStyle/>
                    <a:p>
                      <a:pPr algn="ctr"/>
                      <a:r>
                        <a:rPr lang="de-DE" dirty="0" smtClean="0"/>
                        <a:t>3 Jahre</a:t>
                      </a:r>
                      <a:endParaRPr lang="de-DE" dirty="0"/>
                    </a:p>
                  </a:txBody>
                  <a:tcPr/>
                </a:tc>
                <a:tc>
                  <a:txBody>
                    <a:bodyPr/>
                    <a:lstStyle/>
                    <a:p>
                      <a:pPr algn="ctr"/>
                      <a:r>
                        <a:rPr lang="de-DE" dirty="0" smtClean="0"/>
                        <a:t>1 Jahr</a:t>
                      </a:r>
                      <a:endParaRPr lang="de-DE" dirty="0"/>
                    </a:p>
                  </a:txBody>
                  <a:tcPr/>
                </a:tc>
              </a:tr>
              <a:tr h="370840">
                <a:tc>
                  <a:txBody>
                    <a:bodyPr/>
                    <a:lstStyle/>
                    <a:p>
                      <a:pPr algn="ctr"/>
                      <a:r>
                        <a:rPr lang="de-DE" dirty="0" smtClean="0"/>
                        <a:t>5 Jahre</a:t>
                      </a:r>
                      <a:endParaRPr lang="de-DE" dirty="0"/>
                    </a:p>
                  </a:txBody>
                  <a:tcPr/>
                </a:tc>
                <a:tc>
                  <a:txBody>
                    <a:bodyPr/>
                    <a:lstStyle/>
                    <a:p>
                      <a:pPr algn="ctr"/>
                      <a:r>
                        <a:rPr lang="de-DE" dirty="0" smtClean="0"/>
                        <a:t>4/5 </a:t>
                      </a:r>
                      <a:endParaRPr lang="de-DE" dirty="0"/>
                    </a:p>
                  </a:txBody>
                  <a:tcPr/>
                </a:tc>
                <a:tc>
                  <a:txBody>
                    <a:bodyPr/>
                    <a:lstStyle/>
                    <a:p>
                      <a:pPr algn="ctr"/>
                      <a:r>
                        <a:rPr lang="de-DE" dirty="0" smtClean="0"/>
                        <a:t>4 Jahre</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 Jahr</a:t>
                      </a:r>
                    </a:p>
                  </a:txBody>
                  <a:tcPr/>
                </a:tc>
              </a:tr>
              <a:tr h="370840">
                <a:tc>
                  <a:txBody>
                    <a:bodyPr/>
                    <a:lstStyle/>
                    <a:p>
                      <a:pPr algn="ctr"/>
                      <a:r>
                        <a:rPr lang="de-DE" dirty="0" smtClean="0"/>
                        <a:t>6 Jahre</a:t>
                      </a:r>
                      <a:endParaRPr lang="de-DE" dirty="0"/>
                    </a:p>
                  </a:txBody>
                  <a:tcPr/>
                </a:tc>
                <a:tc>
                  <a:txBody>
                    <a:bodyPr/>
                    <a:lstStyle/>
                    <a:p>
                      <a:pPr algn="ctr"/>
                      <a:r>
                        <a:rPr lang="de-DE" dirty="0" smtClean="0"/>
                        <a:t>5/6</a:t>
                      </a:r>
                      <a:endParaRPr lang="de-DE" dirty="0"/>
                    </a:p>
                  </a:txBody>
                  <a:tcPr/>
                </a:tc>
                <a:tc>
                  <a:txBody>
                    <a:bodyPr/>
                    <a:lstStyle/>
                    <a:p>
                      <a:pPr algn="ctr"/>
                      <a:r>
                        <a:rPr lang="de-DE" dirty="0" smtClean="0"/>
                        <a:t>5 Jahre</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 Jahr</a:t>
                      </a:r>
                    </a:p>
                  </a:txBody>
                  <a:tcPr/>
                </a:tc>
              </a:tr>
              <a:tr h="370840">
                <a:tc>
                  <a:txBody>
                    <a:bodyPr/>
                    <a:lstStyle/>
                    <a:p>
                      <a:pPr algn="ctr"/>
                      <a:r>
                        <a:rPr lang="de-DE" dirty="0" smtClean="0"/>
                        <a:t>7 Jahre</a:t>
                      </a:r>
                      <a:endParaRPr lang="de-DE" dirty="0"/>
                    </a:p>
                  </a:txBody>
                  <a:tcPr/>
                </a:tc>
                <a:tc>
                  <a:txBody>
                    <a:bodyPr/>
                    <a:lstStyle/>
                    <a:p>
                      <a:pPr algn="ctr"/>
                      <a:r>
                        <a:rPr lang="de-DE" dirty="0" smtClean="0"/>
                        <a:t>6/7 </a:t>
                      </a:r>
                      <a:endParaRPr lang="de-DE" dirty="0"/>
                    </a:p>
                  </a:txBody>
                  <a:tcPr/>
                </a:tc>
                <a:tc>
                  <a:txBody>
                    <a:bodyPr/>
                    <a:lstStyle/>
                    <a:p>
                      <a:pPr algn="ctr"/>
                      <a:r>
                        <a:rPr lang="de-DE" dirty="0" smtClean="0"/>
                        <a:t>6 Jahre</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1 Jahr</a:t>
                      </a:r>
                    </a:p>
                  </a:txBody>
                  <a:tcPr/>
                </a:tc>
              </a:tr>
            </a:tbl>
          </a:graphicData>
        </a:graphic>
      </p:graphicFrame>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Teilzeit im Blockmodell (früher Sabbatjahr)</a:t>
            </a:r>
            <a:endParaRPr lang="de-DE" sz="2400" dirty="0"/>
          </a:p>
        </p:txBody>
      </p:sp>
      <p:sp>
        <p:nvSpPr>
          <p:cNvPr id="4" name="Textfeld 3"/>
          <p:cNvSpPr txBox="1"/>
          <p:nvPr/>
        </p:nvSpPr>
        <p:spPr>
          <a:xfrm>
            <a:off x="349125" y="1412776"/>
            <a:ext cx="8255323" cy="369332"/>
          </a:xfrm>
          <a:prstGeom prst="rect">
            <a:avLst/>
          </a:prstGeom>
          <a:noFill/>
        </p:spPr>
        <p:txBody>
          <a:bodyPr wrap="square" rtlCol="0">
            <a:spAutoFit/>
          </a:bodyPr>
          <a:lstStyle/>
          <a:p>
            <a:r>
              <a:rPr lang="de-DE" dirty="0" smtClean="0"/>
              <a:t>Das ‚klassische‘ Sabbatjahr:</a:t>
            </a:r>
          </a:p>
        </p:txBody>
      </p:sp>
      <p:sp>
        <p:nvSpPr>
          <p:cNvPr id="9" name="Textfeld 8"/>
          <p:cNvSpPr txBox="1"/>
          <p:nvPr/>
        </p:nvSpPr>
        <p:spPr>
          <a:xfrm>
            <a:off x="408334" y="4428348"/>
            <a:ext cx="8327331" cy="369332"/>
          </a:xfrm>
          <a:prstGeom prst="rect">
            <a:avLst/>
          </a:prstGeom>
          <a:noFill/>
        </p:spPr>
        <p:txBody>
          <a:bodyPr wrap="square" rtlCol="0">
            <a:spAutoFit/>
          </a:bodyPr>
          <a:lstStyle/>
          <a:p>
            <a:r>
              <a:rPr lang="de-DE" dirty="0" smtClean="0"/>
              <a:t>Das Freistellungsjahr kann auch vor dem Eintritt in den Ruhestand stattfinden.</a:t>
            </a:r>
            <a:endParaRPr lang="de-DE" dirty="0"/>
          </a:p>
        </p:txBody>
      </p:sp>
    </p:spTree>
    <p:extLst>
      <p:ext uri="{BB962C8B-B14F-4D97-AF65-F5344CB8AC3E}">
        <p14:creationId xmlns:p14="http://schemas.microsoft.com/office/powerpoint/2010/main" val="2068825665"/>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p:cNvGraphicFramePr>
            <a:graphicFrameLocks noGrp="1"/>
          </p:cNvGraphicFramePr>
          <p:nvPr>
            <p:extLst>
              <p:ext uri="{D42A27DB-BD31-4B8C-83A1-F6EECF244321}">
                <p14:modId xmlns:p14="http://schemas.microsoft.com/office/powerpoint/2010/main" val="4247862156"/>
              </p:ext>
            </p:extLst>
          </p:nvPr>
        </p:nvGraphicFramePr>
        <p:xfrm>
          <a:off x="461502" y="1875015"/>
          <a:ext cx="8270672" cy="1381760"/>
        </p:xfrm>
        <a:graphic>
          <a:graphicData uri="http://schemas.openxmlformats.org/drawingml/2006/table">
            <a:tbl>
              <a:tblPr firstRow="1" bandRow="1">
                <a:tableStyleId>{5C22544A-7EE6-4342-B048-85BDC9FD1C3A}</a:tableStyleId>
              </a:tblPr>
              <a:tblGrid>
                <a:gridCol w="2067668"/>
                <a:gridCol w="2067668"/>
                <a:gridCol w="2067668"/>
                <a:gridCol w="2067668"/>
              </a:tblGrid>
              <a:tr h="355064">
                <a:tc>
                  <a:txBody>
                    <a:bodyPr/>
                    <a:lstStyle/>
                    <a:p>
                      <a:pPr algn="ctr"/>
                      <a:r>
                        <a:rPr lang="de-DE" dirty="0" smtClean="0"/>
                        <a:t>Sabbatjahrmodell (Schulhalbjahre)</a:t>
                      </a:r>
                      <a:endParaRPr lang="de-DE" dirty="0"/>
                    </a:p>
                  </a:txBody>
                  <a:tcPr/>
                </a:tc>
                <a:tc>
                  <a:txBody>
                    <a:bodyPr/>
                    <a:lstStyle/>
                    <a:p>
                      <a:pPr algn="ctr"/>
                      <a:r>
                        <a:rPr lang="de-DE" dirty="0" smtClean="0"/>
                        <a:t>Gehalt</a:t>
                      </a:r>
                      <a:endParaRPr lang="de-DE" dirty="0"/>
                    </a:p>
                  </a:txBody>
                  <a:tcPr/>
                </a:tc>
                <a:tc>
                  <a:txBody>
                    <a:bodyPr/>
                    <a:lstStyle/>
                    <a:p>
                      <a:pPr algn="ctr"/>
                      <a:r>
                        <a:rPr lang="de-DE" dirty="0" smtClean="0"/>
                        <a:t>Vollbeschäftigung</a:t>
                      </a:r>
                      <a:endParaRPr lang="de-DE" dirty="0"/>
                    </a:p>
                  </a:txBody>
                  <a:tcPr/>
                </a:tc>
                <a:tc>
                  <a:txBody>
                    <a:bodyPr/>
                    <a:lstStyle/>
                    <a:p>
                      <a:pPr algn="ctr"/>
                      <a:r>
                        <a:rPr lang="de-DE" dirty="0" smtClean="0"/>
                        <a:t>anschließende  Freistellung</a:t>
                      </a:r>
                      <a:endParaRPr lang="de-DE" dirty="0"/>
                    </a:p>
                  </a:txBody>
                  <a:tcPr/>
                </a:tc>
              </a:tr>
              <a:tr h="370840">
                <a:tc>
                  <a:txBody>
                    <a:bodyPr/>
                    <a:lstStyle/>
                    <a:p>
                      <a:pPr algn="ctr"/>
                      <a:r>
                        <a:rPr lang="de-DE" dirty="0" smtClean="0"/>
                        <a:t>3 Schulhalbjahre</a:t>
                      </a:r>
                      <a:endParaRPr lang="de-DE" dirty="0"/>
                    </a:p>
                  </a:txBody>
                  <a:tcPr/>
                </a:tc>
                <a:tc>
                  <a:txBody>
                    <a:bodyPr/>
                    <a:lstStyle/>
                    <a:p>
                      <a:pPr algn="ctr"/>
                      <a:r>
                        <a:rPr lang="de-DE" dirty="0" smtClean="0"/>
                        <a:t>2/3</a:t>
                      </a:r>
                      <a:endParaRPr lang="de-DE" dirty="0"/>
                    </a:p>
                  </a:txBody>
                  <a:tcPr/>
                </a:tc>
                <a:tc>
                  <a:txBody>
                    <a:bodyPr/>
                    <a:lstStyle/>
                    <a:p>
                      <a:pPr algn="ctr"/>
                      <a:r>
                        <a:rPr lang="de-DE" dirty="0" smtClean="0"/>
                        <a:t>2 Halbjahre</a:t>
                      </a:r>
                      <a:endParaRPr lang="de-DE" dirty="0"/>
                    </a:p>
                  </a:txBody>
                  <a:tcPr/>
                </a:tc>
                <a:tc>
                  <a:txBody>
                    <a:bodyPr/>
                    <a:lstStyle/>
                    <a:p>
                      <a:pPr algn="ctr"/>
                      <a:r>
                        <a:rPr lang="de-DE" dirty="0" smtClean="0"/>
                        <a:t>1 Halbjahr</a:t>
                      </a:r>
                      <a:endParaRPr lang="de-DE" dirty="0"/>
                    </a:p>
                  </a:txBody>
                  <a:tcPr/>
                </a:tc>
              </a:tr>
              <a:tr h="370840">
                <a:tc>
                  <a:txBody>
                    <a:bodyPr/>
                    <a:lstStyle/>
                    <a:p>
                      <a:pPr algn="ctr"/>
                      <a:r>
                        <a:rPr lang="de-DE" dirty="0" smtClean="0"/>
                        <a:t>4 Schulhalbjahre</a:t>
                      </a:r>
                      <a:endParaRPr lang="de-DE" dirty="0"/>
                    </a:p>
                  </a:txBody>
                  <a:tcPr/>
                </a:tc>
                <a:tc>
                  <a:txBody>
                    <a:bodyPr/>
                    <a:lstStyle/>
                    <a:p>
                      <a:pPr algn="ctr"/>
                      <a:r>
                        <a:rPr lang="de-DE" dirty="0" smtClean="0"/>
                        <a:t>3/4 </a:t>
                      </a:r>
                      <a:endParaRPr lang="de-DE" dirty="0"/>
                    </a:p>
                  </a:txBody>
                  <a:tcPr/>
                </a:tc>
                <a:tc>
                  <a:txBody>
                    <a:bodyPr/>
                    <a:lstStyle/>
                    <a:p>
                      <a:pPr algn="ctr"/>
                      <a:r>
                        <a:rPr lang="de-DE" dirty="0" smtClean="0"/>
                        <a:t>3 Halbjahre</a:t>
                      </a:r>
                      <a:endParaRPr lang="de-DE" dirty="0"/>
                    </a:p>
                  </a:txBody>
                  <a:tcPr/>
                </a:tc>
                <a:tc>
                  <a:txBody>
                    <a:bodyPr/>
                    <a:lstStyle/>
                    <a:p>
                      <a:pPr algn="ctr"/>
                      <a:r>
                        <a:rPr lang="de-DE" dirty="0" smtClean="0"/>
                        <a:t>1 Halbjahr</a:t>
                      </a:r>
                      <a:endParaRPr lang="de-DE" dirty="0"/>
                    </a:p>
                  </a:txBody>
                  <a:tcPr/>
                </a:tc>
              </a:tr>
            </a:tbl>
          </a:graphicData>
        </a:graphic>
      </p:graphicFrame>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Teilzeit im Blockmodell (früher Sabbatjahr)</a:t>
            </a:r>
            <a:endParaRPr lang="de-DE" sz="2400" dirty="0"/>
          </a:p>
        </p:txBody>
      </p:sp>
      <p:sp>
        <p:nvSpPr>
          <p:cNvPr id="4" name="Textfeld 3"/>
          <p:cNvSpPr txBox="1"/>
          <p:nvPr/>
        </p:nvSpPr>
        <p:spPr>
          <a:xfrm>
            <a:off x="432902" y="1484784"/>
            <a:ext cx="8255323" cy="369332"/>
          </a:xfrm>
          <a:prstGeom prst="rect">
            <a:avLst/>
          </a:prstGeom>
          <a:noFill/>
        </p:spPr>
        <p:txBody>
          <a:bodyPr wrap="square" rtlCol="0">
            <a:spAutoFit/>
          </a:bodyPr>
          <a:lstStyle/>
          <a:p>
            <a:r>
              <a:rPr lang="de-DE" dirty="0" smtClean="0"/>
              <a:t>Das neue Halbjahresmodell:</a:t>
            </a:r>
          </a:p>
        </p:txBody>
      </p:sp>
      <p:graphicFrame>
        <p:nvGraphicFramePr>
          <p:cNvPr id="10" name="Tabelle 9"/>
          <p:cNvGraphicFramePr>
            <a:graphicFrameLocks noGrp="1"/>
          </p:cNvGraphicFramePr>
          <p:nvPr>
            <p:extLst>
              <p:ext uri="{D42A27DB-BD31-4B8C-83A1-F6EECF244321}">
                <p14:modId xmlns:p14="http://schemas.microsoft.com/office/powerpoint/2010/main" val="299255064"/>
              </p:ext>
            </p:extLst>
          </p:nvPr>
        </p:nvGraphicFramePr>
        <p:xfrm>
          <a:off x="493550" y="3984165"/>
          <a:ext cx="8270672" cy="1010920"/>
        </p:xfrm>
        <a:graphic>
          <a:graphicData uri="http://schemas.openxmlformats.org/drawingml/2006/table">
            <a:tbl>
              <a:tblPr firstRow="1" bandRow="1">
                <a:tableStyleId>{5C22544A-7EE6-4342-B048-85BDC9FD1C3A}</a:tableStyleId>
              </a:tblPr>
              <a:tblGrid>
                <a:gridCol w="2067668"/>
                <a:gridCol w="2067668"/>
                <a:gridCol w="2067668"/>
                <a:gridCol w="2067668"/>
              </a:tblGrid>
              <a:tr h="355064">
                <a:tc>
                  <a:txBody>
                    <a:bodyPr/>
                    <a:lstStyle/>
                    <a:p>
                      <a:pPr algn="ctr"/>
                      <a:r>
                        <a:rPr lang="de-DE" dirty="0" smtClean="0"/>
                        <a:t>Sabbatjahrmodell (Schuljahre)</a:t>
                      </a:r>
                      <a:endParaRPr lang="de-DE" dirty="0"/>
                    </a:p>
                  </a:txBody>
                  <a:tcPr/>
                </a:tc>
                <a:tc>
                  <a:txBody>
                    <a:bodyPr/>
                    <a:lstStyle/>
                    <a:p>
                      <a:pPr algn="ctr"/>
                      <a:r>
                        <a:rPr lang="de-DE" dirty="0" smtClean="0"/>
                        <a:t>Gehalt</a:t>
                      </a:r>
                      <a:endParaRPr lang="de-DE" dirty="0"/>
                    </a:p>
                  </a:txBody>
                  <a:tcPr/>
                </a:tc>
                <a:tc>
                  <a:txBody>
                    <a:bodyPr/>
                    <a:lstStyle/>
                    <a:p>
                      <a:pPr algn="ctr"/>
                      <a:r>
                        <a:rPr lang="de-DE" dirty="0" smtClean="0"/>
                        <a:t>Vollbeschäftigung</a:t>
                      </a:r>
                      <a:endParaRPr lang="de-DE" dirty="0"/>
                    </a:p>
                  </a:txBody>
                  <a:tcPr/>
                </a:tc>
                <a:tc>
                  <a:txBody>
                    <a:bodyPr/>
                    <a:lstStyle/>
                    <a:p>
                      <a:pPr algn="ctr"/>
                      <a:r>
                        <a:rPr lang="de-DE" dirty="0" smtClean="0"/>
                        <a:t>anschließende  Freistellung</a:t>
                      </a:r>
                      <a:endParaRPr lang="de-DE" dirty="0"/>
                    </a:p>
                  </a:txBody>
                  <a:tcPr/>
                </a:tc>
              </a:tr>
              <a:tr h="370840">
                <a:tc>
                  <a:txBody>
                    <a:bodyPr/>
                    <a:lstStyle/>
                    <a:p>
                      <a:pPr algn="ctr"/>
                      <a:r>
                        <a:rPr lang="de-DE" dirty="0" smtClean="0"/>
                        <a:t>6</a:t>
                      </a:r>
                      <a:r>
                        <a:rPr lang="de-DE" baseline="0" dirty="0" smtClean="0"/>
                        <a:t> J</a:t>
                      </a:r>
                      <a:r>
                        <a:rPr lang="de-DE" dirty="0" smtClean="0"/>
                        <a:t>ahre</a:t>
                      </a:r>
                      <a:endParaRPr lang="de-DE" dirty="0"/>
                    </a:p>
                  </a:txBody>
                  <a:tcPr/>
                </a:tc>
                <a:tc>
                  <a:txBody>
                    <a:bodyPr/>
                    <a:lstStyle/>
                    <a:p>
                      <a:pPr algn="ctr"/>
                      <a:r>
                        <a:rPr lang="de-DE" dirty="0" smtClean="0"/>
                        <a:t>2/3</a:t>
                      </a:r>
                      <a:endParaRPr lang="de-DE" dirty="0"/>
                    </a:p>
                  </a:txBody>
                  <a:tcPr/>
                </a:tc>
                <a:tc>
                  <a:txBody>
                    <a:bodyPr/>
                    <a:lstStyle/>
                    <a:p>
                      <a:pPr algn="ctr"/>
                      <a:r>
                        <a:rPr lang="de-DE" dirty="0" smtClean="0"/>
                        <a:t>4</a:t>
                      </a:r>
                      <a:r>
                        <a:rPr lang="de-DE" baseline="0" dirty="0" smtClean="0"/>
                        <a:t> J</a:t>
                      </a:r>
                      <a:r>
                        <a:rPr lang="de-DE" dirty="0" smtClean="0"/>
                        <a:t>ahre</a:t>
                      </a:r>
                      <a:endParaRPr lang="de-DE" dirty="0"/>
                    </a:p>
                  </a:txBody>
                  <a:tcPr/>
                </a:tc>
                <a:tc>
                  <a:txBody>
                    <a:bodyPr/>
                    <a:lstStyle/>
                    <a:p>
                      <a:pPr algn="ctr"/>
                      <a:r>
                        <a:rPr lang="de-DE" dirty="0" smtClean="0"/>
                        <a:t>2</a:t>
                      </a:r>
                      <a:r>
                        <a:rPr lang="de-DE" baseline="0" dirty="0" smtClean="0"/>
                        <a:t> J</a:t>
                      </a:r>
                      <a:r>
                        <a:rPr lang="de-DE" dirty="0" smtClean="0"/>
                        <a:t>ahre</a:t>
                      </a:r>
                      <a:endParaRPr lang="de-DE" dirty="0"/>
                    </a:p>
                  </a:txBody>
                  <a:tcPr/>
                </a:tc>
              </a:tr>
            </a:tbl>
          </a:graphicData>
        </a:graphic>
      </p:graphicFrame>
      <p:sp>
        <p:nvSpPr>
          <p:cNvPr id="11" name="Textfeld 10"/>
          <p:cNvSpPr txBox="1"/>
          <p:nvPr/>
        </p:nvSpPr>
        <p:spPr>
          <a:xfrm>
            <a:off x="464950" y="3593934"/>
            <a:ext cx="8255323" cy="369332"/>
          </a:xfrm>
          <a:prstGeom prst="rect">
            <a:avLst/>
          </a:prstGeom>
          <a:noFill/>
        </p:spPr>
        <p:txBody>
          <a:bodyPr wrap="square" rtlCol="0">
            <a:spAutoFit/>
          </a:bodyPr>
          <a:lstStyle/>
          <a:p>
            <a:r>
              <a:rPr lang="de-DE" dirty="0" smtClean="0"/>
              <a:t>Modell 2-jährige Freistellung:</a:t>
            </a:r>
          </a:p>
        </p:txBody>
      </p:sp>
    </p:spTree>
    <p:extLst>
      <p:ext uri="{BB962C8B-B14F-4D97-AF65-F5344CB8AC3E}">
        <p14:creationId xmlns:p14="http://schemas.microsoft.com/office/powerpoint/2010/main" val="22795174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Teilzeit im Blockmodell (früher Sabbatjahr)</a:t>
            </a:r>
            <a:endParaRPr lang="de-DE" sz="2400" dirty="0"/>
          </a:p>
        </p:txBody>
      </p:sp>
      <p:sp>
        <p:nvSpPr>
          <p:cNvPr id="4" name="Textfeld 3"/>
          <p:cNvSpPr txBox="1"/>
          <p:nvPr/>
        </p:nvSpPr>
        <p:spPr>
          <a:xfrm>
            <a:off x="237709" y="1340768"/>
            <a:ext cx="8672023" cy="4893647"/>
          </a:xfrm>
          <a:prstGeom prst="rect">
            <a:avLst/>
          </a:prstGeom>
          <a:noFill/>
        </p:spPr>
        <p:txBody>
          <a:bodyPr wrap="square" rtlCol="0">
            <a:spAutoFit/>
          </a:bodyPr>
          <a:lstStyle/>
          <a:p>
            <a:r>
              <a:rPr lang="de-DE" sz="2400" dirty="0" smtClean="0"/>
              <a:t>Was ist noch zu beachten:</a:t>
            </a:r>
          </a:p>
          <a:p>
            <a:pPr marL="285750" indent="-285750">
              <a:buFont typeface="Arial" panose="020B0604020202020204" pitchFamily="34" charset="0"/>
              <a:buChar char="•"/>
            </a:pPr>
            <a:r>
              <a:rPr lang="de-DE" sz="2400" dirty="0" smtClean="0"/>
              <a:t>Aus wichtigen Gründen (z.B. familiäre Gründe) kann das Modell auch gedreht werden; es beginnt mit der Freistellungsphase</a:t>
            </a:r>
          </a:p>
          <a:p>
            <a:pPr marL="285750" indent="-285750">
              <a:buFont typeface="Arial" panose="020B0604020202020204" pitchFamily="34" charset="0"/>
              <a:buChar char="•"/>
            </a:pPr>
            <a:r>
              <a:rPr lang="de-DE" sz="2400" dirty="0" smtClean="0"/>
              <a:t>Das Gehalt wird während der gesamten Laufzeit anteilig gezahlt</a:t>
            </a:r>
          </a:p>
          <a:p>
            <a:pPr marL="285750" indent="-285750">
              <a:buFont typeface="Arial" panose="020B0604020202020204" pitchFamily="34" charset="0"/>
              <a:buChar char="•"/>
            </a:pPr>
            <a:r>
              <a:rPr lang="de-DE" sz="2400" dirty="0" smtClean="0"/>
              <a:t>Beihilfe und Krankenversicherung besteht für den gesamten Zeitraum</a:t>
            </a:r>
            <a:endParaRPr lang="de-DE" sz="2400" dirty="0"/>
          </a:p>
          <a:p>
            <a:pPr marL="285750" indent="-285750">
              <a:buFont typeface="Arial" panose="020B0604020202020204" pitchFamily="34" charset="0"/>
              <a:buChar char="•"/>
            </a:pPr>
            <a:r>
              <a:rPr lang="de-DE" sz="2400" dirty="0" smtClean="0"/>
              <a:t>Der Antritt eines Erziehungsurlaubs, einer Pflegezeit oder Familienpflegezeit unterbricht die Teilzeit</a:t>
            </a:r>
          </a:p>
          <a:p>
            <a:pPr marL="285750" indent="-285750">
              <a:buFont typeface="Arial" panose="020B0604020202020204" pitchFamily="34" charset="0"/>
              <a:buChar char="•"/>
            </a:pPr>
            <a:r>
              <a:rPr lang="de-DE" sz="2400" dirty="0" smtClean="0"/>
              <a:t>In besonderen Härtefällen kann die Teilzeitbeschäftigung auch widerrufen werden</a:t>
            </a:r>
            <a:br>
              <a:rPr lang="de-DE" sz="2400" dirty="0" smtClean="0"/>
            </a:br>
            <a:endParaRPr lang="de-DE" sz="2400" dirty="0" smtClean="0"/>
          </a:p>
          <a:p>
            <a:r>
              <a:rPr lang="de-DE" sz="2400" dirty="0" smtClean="0"/>
              <a:t>Weitere Einzelfragen lassen sich bei Bedarf in Einzelberatung besprechen!</a:t>
            </a:r>
          </a:p>
        </p:txBody>
      </p:sp>
    </p:spTree>
    <p:extLst>
      <p:ext uri="{BB962C8B-B14F-4D97-AF65-F5344CB8AC3E}">
        <p14:creationId xmlns:p14="http://schemas.microsoft.com/office/powerpoint/2010/main" val="1468043293"/>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Beurlaubung</a:t>
            </a:r>
            <a:endParaRPr lang="de-DE" sz="2400" dirty="0"/>
          </a:p>
        </p:txBody>
      </p:sp>
      <p:sp>
        <p:nvSpPr>
          <p:cNvPr id="4" name="Textfeld 3"/>
          <p:cNvSpPr txBox="1"/>
          <p:nvPr/>
        </p:nvSpPr>
        <p:spPr>
          <a:xfrm>
            <a:off x="683568" y="1556792"/>
            <a:ext cx="7776864" cy="4247317"/>
          </a:xfrm>
          <a:prstGeom prst="rect">
            <a:avLst/>
          </a:prstGeom>
          <a:noFill/>
        </p:spPr>
        <p:txBody>
          <a:bodyPr wrap="square" rtlCol="0">
            <a:spAutoFit/>
          </a:bodyPr>
          <a:lstStyle/>
          <a:p>
            <a:pPr marL="285750" indent="-285750">
              <a:buFont typeface="Arial" panose="020B0604020202020204" pitchFamily="34" charset="0"/>
              <a:buChar char="•"/>
            </a:pPr>
            <a:r>
              <a:rPr lang="de-DE" sz="2800" dirty="0" smtClean="0"/>
              <a:t>Beurlaubung aus familiären Gründen (§ 64 LBG/ § 28 TV-L) ist jetzt bis zu 15 Jahren möglich</a:t>
            </a:r>
          </a:p>
          <a:p>
            <a:pPr marL="285750" indent="-285750">
              <a:buFont typeface="Arial" panose="020B0604020202020204" pitchFamily="34" charset="0"/>
              <a:buChar char="•"/>
            </a:pPr>
            <a:r>
              <a:rPr lang="de-DE" sz="2800" dirty="0" smtClean="0"/>
              <a:t>Voraussetzung ist die Betreuung eines Kindes unter 18 Jahren oder eines pflegebedürftigen Angehörigen</a:t>
            </a:r>
          </a:p>
          <a:p>
            <a:pPr marL="285750" indent="-285750">
              <a:buFont typeface="Arial" panose="020B0604020202020204" pitchFamily="34" charset="0"/>
              <a:buChar char="•"/>
            </a:pPr>
            <a:r>
              <a:rPr lang="de-DE" sz="2800" dirty="0" smtClean="0"/>
              <a:t>Während dieser Beurlaubung besteht ein Beihilfeanspruch </a:t>
            </a:r>
          </a:p>
          <a:p>
            <a:pPr marL="285750" indent="-285750">
              <a:buFont typeface="Arial" panose="020B0604020202020204" pitchFamily="34" charset="0"/>
              <a:buChar char="•"/>
            </a:pPr>
            <a:r>
              <a:rPr lang="de-DE" sz="2800" dirty="0" smtClean="0"/>
              <a:t>Keine </a:t>
            </a:r>
            <a:r>
              <a:rPr lang="de-DE" sz="2800" dirty="0"/>
              <a:t>Antragsfrist in akuten Fällen; ansonsten – auch bei Verlängerungen – zum 1.2. bzw. 1.8. </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7700104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Pflege- und Familienpflegezeit</a:t>
            </a:r>
            <a:endParaRPr lang="de-DE" sz="2400" dirty="0"/>
          </a:p>
        </p:txBody>
      </p:sp>
      <p:sp>
        <p:nvSpPr>
          <p:cNvPr id="4" name="Textfeld 3"/>
          <p:cNvSpPr txBox="1"/>
          <p:nvPr/>
        </p:nvSpPr>
        <p:spPr>
          <a:xfrm>
            <a:off x="477794" y="1412776"/>
            <a:ext cx="8126654" cy="5509200"/>
          </a:xfrm>
          <a:prstGeom prst="rect">
            <a:avLst/>
          </a:prstGeom>
          <a:noFill/>
        </p:spPr>
        <p:txBody>
          <a:bodyPr wrap="square" rtlCol="0">
            <a:spAutoFit/>
          </a:bodyPr>
          <a:lstStyle/>
          <a:p>
            <a:pPr marL="457200" indent="-457200">
              <a:buFont typeface="Arial" panose="020B0604020202020204" pitchFamily="34" charset="0"/>
              <a:buChar char="•"/>
            </a:pPr>
            <a:r>
              <a:rPr lang="de-DE" sz="4000" dirty="0"/>
              <a:t>Kurzzeitige Arbeitsverhinderung im akuten </a:t>
            </a:r>
            <a:r>
              <a:rPr lang="de-DE" sz="4000" dirty="0" smtClean="0"/>
              <a:t>Pflegefall (bis zu 10 Tagen)</a:t>
            </a:r>
            <a:endParaRPr lang="de-DE" sz="4000" dirty="0"/>
          </a:p>
          <a:p>
            <a:pPr marL="457200" indent="-457200">
              <a:buFont typeface="Arial" panose="020B0604020202020204" pitchFamily="34" charset="0"/>
              <a:buChar char="•"/>
            </a:pPr>
            <a:r>
              <a:rPr lang="de-DE" sz="4000" dirty="0" smtClean="0"/>
              <a:t>Pflegezeit </a:t>
            </a:r>
            <a:r>
              <a:rPr lang="de-DE" sz="4000" dirty="0"/>
              <a:t>– berufliche </a:t>
            </a:r>
            <a:r>
              <a:rPr lang="de-DE" sz="4000" dirty="0" smtClean="0"/>
              <a:t>Freistellung/Reduzierung </a:t>
            </a:r>
            <a:r>
              <a:rPr lang="de-DE" sz="4000" dirty="0"/>
              <a:t>bis zu einem halben Jahr</a:t>
            </a:r>
          </a:p>
          <a:p>
            <a:pPr marL="457200" indent="-457200">
              <a:buFont typeface="Arial" panose="020B0604020202020204" pitchFamily="34" charset="0"/>
              <a:buChar char="•"/>
            </a:pPr>
            <a:r>
              <a:rPr lang="de-DE" sz="4000" dirty="0" smtClean="0"/>
              <a:t>Familienpflegezeit </a:t>
            </a:r>
            <a:r>
              <a:rPr lang="de-DE" sz="4000" dirty="0"/>
              <a:t>– berufliche </a:t>
            </a:r>
            <a:r>
              <a:rPr lang="de-DE" sz="4000" dirty="0" smtClean="0"/>
              <a:t>Freistellung/</a:t>
            </a:r>
            <a:r>
              <a:rPr lang="de-DE" sz="4000" dirty="0" err="1" smtClean="0"/>
              <a:t>reduzierung</a:t>
            </a:r>
            <a:r>
              <a:rPr lang="de-DE" sz="4000" dirty="0" smtClean="0"/>
              <a:t> </a:t>
            </a:r>
            <a:r>
              <a:rPr lang="de-DE" sz="4000" dirty="0"/>
              <a:t>bis zu 2 </a:t>
            </a:r>
            <a:r>
              <a:rPr lang="de-DE" sz="4000" dirty="0" smtClean="0"/>
              <a:t>Jahren</a:t>
            </a:r>
          </a:p>
          <a:p>
            <a:endParaRPr lang="de-DE" sz="3200" dirty="0"/>
          </a:p>
        </p:txBody>
      </p:sp>
    </p:spTree>
    <p:extLst>
      <p:ext uri="{BB962C8B-B14F-4D97-AF65-F5344CB8AC3E}">
        <p14:creationId xmlns:p14="http://schemas.microsoft.com/office/powerpoint/2010/main" val="251260789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7710" y="44624"/>
            <a:ext cx="8672023" cy="1541587"/>
          </a:xfrm>
          <a:solidFill>
            <a:schemeClr val="bg1"/>
          </a:solidFill>
        </p:spPr>
        <p:txBody>
          <a:bodyPr>
            <a:noAutofit/>
          </a:bodyPr>
          <a:lstStyle/>
          <a:p>
            <a:pPr algn="ct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Dienstrechtsreform</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3" name="Rechteck 2"/>
          <p:cNvSpPr/>
          <p:nvPr/>
        </p:nvSpPr>
        <p:spPr>
          <a:xfrm>
            <a:off x="1547664" y="722115"/>
            <a:ext cx="5688632" cy="504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2400" dirty="0" smtClean="0"/>
              <a:t>…und das steht leider </a:t>
            </a:r>
            <a:r>
              <a:rPr lang="de-DE" sz="2400" smtClean="0"/>
              <a:t>nicht drin</a:t>
            </a:r>
            <a:endParaRPr lang="de-DE" sz="2400" dirty="0"/>
          </a:p>
        </p:txBody>
      </p:sp>
      <p:sp>
        <p:nvSpPr>
          <p:cNvPr id="4" name="Rechteck 3"/>
          <p:cNvSpPr/>
          <p:nvPr/>
        </p:nvSpPr>
        <p:spPr>
          <a:xfrm>
            <a:off x="899592" y="1903662"/>
            <a:ext cx="6984776" cy="2554545"/>
          </a:xfrm>
          <a:prstGeom prst="rect">
            <a:avLst/>
          </a:prstGeom>
        </p:spPr>
        <p:txBody>
          <a:bodyPr wrap="square">
            <a:spAutoFit/>
          </a:bodyPr>
          <a:lstStyle/>
          <a:p>
            <a:pPr marL="285750" indent="-285750">
              <a:buFont typeface="Arial" panose="020B0604020202020204" pitchFamily="34" charset="0"/>
              <a:buChar char="•"/>
            </a:pPr>
            <a:r>
              <a:rPr lang="de-DE" sz="4000" dirty="0" smtClean="0"/>
              <a:t>keine </a:t>
            </a:r>
            <a:r>
              <a:rPr lang="de-DE" sz="4000" dirty="0"/>
              <a:t>Abschaffung der speziellen Lehreraltersgrenze</a:t>
            </a:r>
          </a:p>
          <a:p>
            <a:pPr marL="285750" indent="-285750">
              <a:buFont typeface="Arial" panose="020B0604020202020204" pitchFamily="34" charset="0"/>
              <a:buChar char="•"/>
            </a:pPr>
            <a:r>
              <a:rPr lang="de-DE" sz="4000" dirty="0" smtClean="0"/>
              <a:t>keine </a:t>
            </a:r>
            <a:r>
              <a:rPr lang="de-DE" sz="4000" dirty="0"/>
              <a:t>einheitliche Lehrerbesoldung</a:t>
            </a:r>
          </a:p>
        </p:txBody>
      </p:sp>
    </p:spTree>
    <p:extLst>
      <p:ext uri="{BB962C8B-B14F-4D97-AF65-F5344CB8AC3E}">
        <p14:creationId xmlns:p14="http://schemas.microsoft.com/office/powerpoint/2010/main" val="323358346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sp>
        <p:nvSpPr>
          <p:cNvPr id="2" name="Titel 1"/>
          <p:cNvSpPr>
            <a:spLocks noGrp="1"/>
          </p:cNvSpPr>
          <p:nvPr>
            <p:ph type="ctrTitle"/>
          </p:nvPr>
        </p:nvSpPr>
        <p:spPr>
          <a:xfrm>
            <a:off x="685800" y="620689"/>
            <a:ext cx="7772400" cy="792087"/>
          </a:xfrm>
        </p:spPr>
        <p:txBody>
          <a:bodyPr>
            <a:noAutofit/>
          </a:bodyPr>
          <a:lstStyle/>
          <a:p>
            <a:r>
              <a:rPr lang="de-DE" sz="5400" b="1" dirty="0" smtClean="0">
                <a:solidFill>
                  <a:schemeClr val="accent5">
                    <a:lumMod val="75000"/>
                  </a:schemeClr>
                </a:solidFill>
              </a:rPr>
              <a:t>Vorgesehene Tagesordnung</a:t>
            </a:r>
            <a:endParaRPr lang="de-DE" sz="5400" b="1" dirty="0">
              <a:solidFill>
                <a:schemeClr val="accent5">
                  <a:lumMod val="75000"/>
                </a:schemeClr>
              </a:solidFill>
            </a:endParaRPr>
          </a:p>
        </p:txBody>
      </p:sp>
      <p:sp>
        <p:nvSpPr>
          <p:cNvPr id="3" name="Untertitel 2"/>
          <p:cNvSpPr>
            <a:spLocks noGrp="1"/>
          </p:cNvSpPr>
          <p:nvPr>
            <p:ph type="subTitle" idx="1"/>
          </p:nvPr>
        </p:nvSpPr>
        <p:spPr>
          <a:xfrm>
            <a:off x="683568" y="1556792"/>
            <a:ext cx="7920880" cy="4536504"/>
          </a:xfrm>
        </p:spPr>
        <p:txBody>
          <a:bodyPr>
            <a:normAutofit/>
          </a:bodyPr>
          <a:lstStyle/>
          <a:p>
            <a:pPr marL="457200" indent="-457200" algn="l">
              <a:buAutoNum type="arabicPeriod"/>
            </a:pPr>
            <a:r>
              <a:rPr lang="de-DE" sz="2800" b="1" dirty="0" smtClean="0">
                <a:solidFill>
                  <a:schemeClr val="tx1"/>
                </a:solidFill>
              </a:rPr>
              <a:t>Begrüßung und Beschlussfassung über die Tagesordnung, Organisatorisches</a:t>
            </a:r>
          </a:p>
          <a:p>
            <a:pPr algn="l"/>
            <a:endParaRPr lang="de-DE" sz="1900" b="1" dirty="0" smtClean="0">
              <a:solidFill>
                <a:schemeClr val="tx1"/>
              </a:solidFill>
            </a:endParaRPr>
          </a:p>
          <a:p>
            <a:pPr algn="l"/>
            <a:r>
              <a:rPr lang="de-DE" sz="2800" b="1" dirty="0" smtClean="0">
                <a:solidFill>
                  <a:schemeClr val="tx1"/>
                </a:solidFill>
              </a:rPr>
              <a:t>2.  Aktuelles rund um den Arbeitsplatz</a:t>
            </a:r>
          </a:p>
          <a:p>
            <a:pPr algn="l"/>
            <a:endParaRPr lang="de-DE" sz="1700" b="1" dirty="0" smtClean="0">
              <a:solidFill>
                <a:schemeClr val="tx1"/>
              </a:solidFill>
            </a:endParaRPr>
          </a:p>
          <a:p>
            <a:pPr marL="342900" indent="-342900" algn="l">
              <a:buFontTx/>
              <a:buChar char="-"/>
            </a:pPr>
            <a:r>
              <a:rPr lang="de-DE" sz="2800" b="1" dirty="0" smtClean="0">
                <a:solidFill>
                  <a:schemeClr val="tx1"/>
                </a:solidFill>
              </a:rPr>
              <a:t>Schülerzahlen, Stellen, Personalausstattung</a:t>
            </a:r>
          </a:p>
          <a:p>
            <a:pPr marL="342900" indent="-342900" algn="l">
              <a:buFontTx/>
              <a:buChar char="-"/>
            </a:pPr>
            <a:r>
              <a:rPr lang="de-DE" sz="2800" b="1" dirty="0" smtClean="0">
                <a:solidFill>
                  <a:schemeClr val="tx1"/>
                </a:solidFill>
              </a:rPr>
              <a:t>Umgang mit Belastungen </a:t>
            </a:r>
          </a:p>
          <a:p>
            <a:pPr marL="342900" indent="-342900" algn="l">
              <a:buFontTx/>
              <a:buChar char="-"/>
            </a:pPr>
            <a:r>
              <a:rPr lang="de-DE" sz="2800" b="1" dirty="0" smtClean="0">
                <a:solidFill>
                  <a:schemeClr val="tx1"/>
                </a:solidFill>
              </a:rPr>
              <a:t>Wichtige Punkte der Dienstrechtsreform</a:t>
            </a:r>
          </a:p>
          <a:p>
            <a:pPr marL="342900" indent="-342900" algn="l">
              <a:buFontTx/>
              <a:buChar char="-"/>
            </a:pPr>
            <a:r>
              <a:rPr lang="de-DE" sz="2800" b="1" dirty="0" smtClean="0">
                <a:solidFill>
                  <a:schemeClr val="tx1"/>
                </a:solidFill>
              </a:rPr>
              <a:t>Wesentliche Ergebnisse des Tarifvertrags</a:t>
            </a:r>
          </a:p>
          <a:p>
            <a:pPr algn="l"/>
            <a:endParaRPr lang="de-DE" dirty="0">
              <a:solidFill>
                <a:schemeClr val="tx2"/>
              </a:solidFill>
            </a:endParaRPr>
          </a:p>
          <a:p>
            <a:pPr algn="l"/>
            <a:endParaRPr lang="de-DE" dirty="0" smtClean="0">
              <a:solidFill>
                <a:schemeClr val="tx2"/>
              </a:solidFill>
            </a:endParaRPr>
          </a:p>
          <a:p>
            <a:pPr marL="457200" indent="-457200" algn="l">
              <a:buAutoNum type="arabicPeriod"/>
            </a:pPr>
            <a:endParaRPr lang="de-DE" dirty="0"/>
          </a:p>
        </p:txBody>
      </p:sp>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245836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231229"/>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Tarifrunde </a:t>
            </a:r>
            <a:r>
              <a:rPr lang="de-DE" sz="3600" b="1" dirty="0">
                <a:solidFill>
                  <a:schemeClr val="accent1">
                    <a:lumMod val="75000"/>
                  </a:schemeClr>
                </a:solidFill>
              </a:rPr>
              <a:t>2017 für den öffentlichen Dienst der Länder (TV-L)</a:t>
            </a:r>
            <a:r>
              <a:rPr lang="de-DE" sz="4800" dirty="0"/>
              <a:t/>
            </a:r>
            <a:br>
              <a:rPr lang="de-DE" sz="4800" dirty="0"/>
            </a:b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220457" y="1628800"/>
            <a:ext cx="8816039" cy="4708981"/>
          </a:xfrm>
          <a:prstGeom prst="rect">
            <a:avLst/>
          </a:prstGeom>
          <a:noFill/>
        </p:spPr>
        <p:txBody>
          <a:bodyPr wrap="square" rtlCol="0">
            <a:spAutoFit/>
          </a:bodyPr>
          <a:lstStyle/>
          <a:p>
            <a:r>
              <a:rPr lang="de-DE" sz="2400" dirty="0"/>
              <a:t>Mit der Unterschrift unter den Tarifvertrag über die Eingruppierung und die Entgeltordnung für die Lehrkräfte der Länder (TV </a:t>
            </a:r>
            <a:r>
              <a:rPr lang="de-DE" sz="2400" dirty="0" err="1"/>
              <a:t>EntgO</a:t>
            </a:r>
            <a:r>
              <a:rPr lang="de-DE" sz="2400" dirty="0"/>
              <a:t>-L) gilt dieser ab jetzt für alle </a:t>
            </a:r>
            <a:r>
              <a:rPr lang="de-DE" sz="2400" dirty="0" smtClean="0"/>
              <a:t>tarifbeschäftigte Lehrkräfte.</a:t>
            </a:r>
          </a:p>
          <a:p>
            <a:pPr algn="ctr"/>
            <a:endParaRPr lang="de-DE" sz="2400" dirty="0"/>
          </a:p>
          <a:p>
            <a:pPr algn="ctr"/>
            <a:r>
              <a:rPr lang="de-DE" sz="2400" b="1" u="sng" dirty="0" smtClean="0">
                <a:solidFill>
                  <a:schemeClr val="accent6">
                    <a:lumMod val="75000"/>
                  </a:schemeClr>
                </a:solidFill>
              </a:rPr>
              <a:t>Ergebnisse:</a:t>
            </a:r>
            <a:r>
              <a:rPr lang="de-DE" sz="2400" u="sng" dirty="0" smtClean="0">
                <a:solidFill>
                  <a:srgbClr val="FF0000"/>
                </a:solidFill>
              </a:rPr>
              <a:t/>
            </a:r>
            <a:br>
              <a:rPr lang="de-DE" sz="2400" u="sng" dirty="0" smtClean="0">
                <a:solidFill>
                  <a:srgbClr val="FF0000"/>
                </a:solidFill>
              </a:rPr>
            </a:br>
            <a:endParaRPr lang="de-DE" sz="2400" u="sng" dirty="0" smtClean="0">
              <a:solidFill>
                <a:srgbClr val="FF0000"/>
              </a:solidFill>
            </a:endParaRPr>
          </a:p>
          <a:p>
            <a:pPr marL="342900" indent="-342900">
              <a:buFont typeface="Arial" panose="020B0604020202020204" pitchFamily="34" charset="0"/>
              <a:buChar char="•"/>
            </a:pPr>
            <a:r>
              <a:rPr lang="de-DE" sz="2400" dirty="0" smtClean="0"/>
              <a:t>Erhöhung </a:t>
            </a:r>
            <a:r>
              <a:rPr lang="de-DE" sz="2400" dirty="0"/>
              <a:t>der Tabellenentgelte um </a:t>
            </a:r>
            <a:r>
              <a:rPr lang="de-DE" sz="2400" b="1" dirty="0">
                <a:solidFill>
                  <a:schemeClr val="accent6">
                    <a:lumMod val="75000"/>
                  </a:schemeClr>
                </a:solidFill>
              </a:rPr>
              <a:t>2 </a:t>
            </a:r>
            <a:r>
              <a:rPr lang="de-DE" sz="2400" b="1" dirty="0" smtClean="0">
                <a:solidFill>
                  <a:schemeClr val="accent6">
                    <a:lumMod val="75000"/>
                  </a:schemeClr>
                </a:solidFill>
              </a:rPr>
              <a:t>%</a:t>
            </a:r>
            <a:r>
              <a:rPr lang="de-DE" sz="2400" dirty="0" smtClean="0">
                <a:solidFill>
                  <a:srgbClr val="FF0000"/>
                </a:solidFill>
              </a:rPr>
              <a:t/>
            </a:r>
            <a:br>
              <a:rPr lang="de-DE" sz="2400" dirty="0" smtClean="0">
                <a:solidFill>
                  <a:srgbClr val="FF0000"/>
                </a:solidFill>
              </a:rPr>
            </a:br>
            <a:r>
              <a:rPr lang="de-DE" sz="2400" dirty="0" smtClean="0"/>
              <a:t>(</a:t>
            </a:r>
            <a:r>
              <a:rPr lang="de-DE" sz="2400" dirty="0"/>
              <a:t>oder 75 Euro EG 1-8, EG 9 Stufe 1-3, EG 10-12 </a:t>
            </a:r>
            <a:r>
              <a:rPr lang="de-DE" sz="2400" dirty="0" smtClean="0"/>
              <a:t>Stufe1</a:t>
            </a:r>
            <a:r>
              <a:rPr lang="de-DE" sz="2400" dirty="0"/>
              <a:t>) </a:t>
            </a:r>
            <a:r>
              <a:rPr lang="de-DE" sz="2400" dirty="0" smtClean="0"/>
              <a:t/>
            </a:r>
            <a:br>
              <a:rPr lang="de-DE" sz="2400" dirty="0" smtClean="0"/>
            </a:br>
            <a:r>
              <a:rPr lang="de-DE" sz="2400" dirty="0" smtClean="0"/>
              <a:t>rückwirkend zum </a:t>
            </a:r>
            <a:r>
              <a:rPr lang="de-DE" sz="2400" b="1" dirty="0" smtClean="0">
                <a:solidFill>
                  <a:schemeClr val="accent6">
                    <a:lumMod val="75000"/>
                  </a:schemeClr>
                </a:solidFill>
              </a:rPr>
              <a:t>01.01.2017</a:t>
            </a:r>
            <a:r>
              <a:rPr lang="de-DE" sz="2400" dirty="0" smtClean="0"/>
              <a:t/>
            </a:r>
            <a:br>
              <a:rPr lang="de-DE" sz="2400" dirty="0" smtClean="0"/>
            </a:br>
            <a:endParaRPr lang="de-DE" sz="2400" dirty="0" smtClean="0"/>
          </a:p>
          <a:p>
            <a:pPr marL="342900" indent="-342900">
              <a:buFont typeface="Arial" panose="020B0604020202020204" pitchFamily="34" charset="0"/>
              <a:buChar char="•"/>
            </a:pPr>
            <a:r>
              <a:rPr lang="de-DE" sz="2400" dirty="0" smtClean="0"/>
              <a:t>Erhöhung </a:t>
            </a:r>
            <a:r>
              <a:rPr lang="de-DE" sz="2400" dirty="0"/>
              <a:t>der Tabellenentgelte um </a:t>
            </a:r>
            <a:r>
              <a:rPr lang="de-DE" sz="2400" b="1" dirty="0">
                <a:solidFill>
                  <a:schemeClr val="accent6">
                    <a:lumMod val="75000"/>
                  </a:schemeClr>
                </a:solidFill>
              </a:rPr>
              <a:t>2,35%</a:t>
            </a:r>
            <a:r>
              <a:rPr lang="de-DE" sz="2400" dirty="0"/>
              <a:t> </a:t>
            </a:r>
            <a:r>
              <a:rPr lang="de-DE" sz="2400"/>
              <a:t>zum </a:t>
            </a:r>
            <a:r>
              <a:rPr lang="de-DE" sz="2400" b="1" smtClean="0">
                <a:solidFill>
                  <a:schemeClr val="accent6">
                    <a:lumMod val="75000"/>
                  </a:schemeClr>
                </a:solidFill>
              </a:rPr>
              <a:t>01.01.2018</a:t>
            </a:r>
            <a:endParaRPr lang="de-DE" sz="2400" b="1" dirty="0">
              <a:solidFill>
                <a:schemeClr val="accent6">
                  <a:lumMod val="75000"/>
                </a:schemeClr>
              </a:solidFill>
            </a:endParaRPr>
          </a:p>
          <a:p>
            <a:pPr algn="ctr"/>
            <a:endParaRPr lang="de-DE" u="sng" dirty="0">
              <a:solidFill>
                <a:srgbClr val="FF0000"/>
              </a:solidFill>
            </a:endParaRPr>
          </a:p>
          <a:p>
            <a:pPr algn="ctr"/>
            <a:endParaRPr lang="de-DE" dirty="0"/>
          </a:p>
        </p:txBody>
      </p:sp>
    </p:spTree>
    <p:extLst>
      <p:ext uri="{BB962C8B-B14F-4D97-AF65-F5344CB8AC3E}">
        <p14:creationId xmlns:p14="http://schemas.microsoft.com/office/powerpoint/2010/main" val="165402202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231229"/>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Tarifrunde </a:t>
            </a:r>
            <a:r>
              <a:rPr lang="de-DE" sz="3600" b="1" dirty="0">
                <a:solidFill>
                  <a:schemeClr val="accent1">
                    <a:lumMod val="75000"/>
                  </a:schemeClr>
                </a:solidFill>
              </a:rPr>
              <a:t>2017 für den öffentlichen Dienst der Länder (TV-L)</a:t>
            </a:r>
            <a:r>
              <a:rPr lang="de-DE" sz="4800" dirty="0"/>
              <a:t/>
            </a:r>
            <a:br>
              <a:rPr lang="de-DE" sz="4800" dirty="0"/>
            </a:b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1556792"/>
            <a:ext cx="8687371" cy="5447645"/>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Neue </a:t>
            </a:r>
            <a:r>
              <a:rPr lang="de-DE" sz="2400" b="1" dirty="0" smtClean="0">
                <a:solidFill>
                  <a:schemeClr val="accent6">
                    <a:lumMod val="75000"/>
                  </a:schemeClr>
                </a:solidFill>
              </a:rPr>
              <a:t>Stufe </a:t>
            </a:r>
            <a:r>
              <a:rPr lang="de-DE" sz="2400" b="1" dirty="0">
                <a:solidFill>
                  <a:schemeClr val="accent6">
                    <a:lumMod val="75000"/>
                  </a:schemeClr>
                </a:solidFill>
              </a:rPr>
              <a:t>6</a:t>
            </a:r>
            <a:r>
              <a:rPr lang="de-DE" sz="2400" dirty="0"/>
              <a:t> für die Entgeltgruppen 9 bis </a:t>
            </a:r>
            <a:r>
              <a:rPr lang="de-DE" sz="2400" dirty="0" smtClean="0"/>
              <a:t>15 </a:t>
            </a:r>
            <a:endParaRPr lang="de-DE" sz="2400" dirty="0"/>
          </a:p>
          <a:p>
            <a:pPr marL="342900" indent="-342900" algn="ctr">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Mit der Stufe 6 gibt es nun einen weiteren </a:t>
            </a:r>
            <a:r>
              <a:rPr lang="de-DE" sz="2400" dirty="0" smtClean="0"/>
              <a:t>Entgeltsprung </a:t>
            </a:r>
            <a:r>
              <a:rPr lang="de-DE" sz="2400" dirty="0"/>
              <a:t>um drei Prozent nach insgesamt 15 Jahren Beschäftigungsdauer</a:t>
            </a:r>
            <a:r>
              <a:rPr lang="de-DE" sz="2400" dirty="0" smtClean="0"/>
              <a:t>.</a:t>
            </a:r>
            <a:br>
              <a:rPr lang="de-DE" sz="2400" dirty="0" smtClean="0"/>
            </a:br>
            <a:endParaRPr lang="de-DE" sz="2400" dirty="0"/>
          </a:p>
          <a:p>
            <a:pPr marL="342900" indent="-342900">
              <a:buFont typeface="Arial" panose="020B0604020202020204" pitchFamily="34" charset="0"/>
              <a:buChar char="•"/>
            </a:pPr>
            <a:r>
              <a:rPr lang="de-DE" sz="2400" dirty="0"/>
              <a:t>Beschäftigte, die bereits seit fünf oder mehr Jahren in der Stufe 5 ihrer Entgeltgruppe sind, kommen zum Stichtag 1. Januar 2018 automatisch in die Stufe 6</a:t>
            </a:r>
            <a:r>
              <a:rPr lang="de-DE" sz="2400" dirty="0" smtClean="0"/>
              <a:t>.</a:t>
            </a:r>
            <a:br>
              <a:rPr lang="de-DE" sz="2400" dirty="0" smtClean="0"/>
            </a:br>
            <a:r>
              <a:rPr lang="de-DE" sz="2400" dirty="0" smtClean="0"/>
              <a:t> </a:t>
            </a:r>
          </a:p>
          <a:p>
            <a:pPr marL="342900" indent="-342900">
              <a:buFont typeface="Arial" panose="020B0604020202020204" pitchFamily="34" charset="0"/>
              <a:buChar char="•"/>
            </a:pPr>
            <a:r>
              <a:rPr lang="de-DE" sz="2400" dirty="0" smtClean="0"/>
              <a:t>Alle </a:t>
            </a:r>
            <a:r>
              <a:rPr lang="de-DE" sz="2400" dirty="0"/>
              <a:t>anderen durchlaufen wie gehabt die Stufen 1 bis 5 und können sich mit der Stufe 6 auf einen weiteren </a:t>
            </a:r>
            <a:r>
              <a:rPr lang="de-DE" sz="2400" dirty="0" smtClean="0"/>
              <a:t>Entgeltsprung </a:t>
            </a:r>
            <a:r>
              <a:rPr lang="de-DE" sz="2400" dirty="0"/>
              <a:t>nach insgesamt 15 Jahren Beschäftigungsdauer freuen. </a:t>
            </a:r>
            <a:endParaRPr lang="de-DE" sz="2400" dirty="0" smtClean="0"/>
          </a:p>
          <a:p>
            <a:endParaRPr lang="de-DE" sz="2400" dirty="0"/>
          </a:p>
          <a:p>
            <a:pPr marL="285750" indent="-285750">
              <a:buFont typeface="Arial" panose="020B0604020202020204" pitchFamily="34" charset="0"/>
              <a:buChar char="•"/>
            </a:pPr>
            <a:endParaRPr lang="de-DE" u="sng" dirty="0">
              <a:solidFill>
                <a:srgbClr val="FF0000"/>
              </a:solidFill>
            </a:endParaRPr>
          </a:p>
          <a:p>
            <a:pPr marL="285750" indent="-285750" algn="ctr">
              <a:buFont typeface="Arial" panose="020B0604020202020204" pitchFamily="34" charset="0"/>
              <a:buChar char="•"/>
            </a:pPr>
            <a:endParaRPr lang="de-DE" dirty="0"/>
          </a:p>
        </p:txBody>
      </p:sp>
    </p:spTree>
    <p:extLst>
      <p:ext uri="{BB962C8B-B14F-4D97-AF65-F5344CB8AC3E}">
        <p14:creationId xmlns:p14="http://schemas.microsoft.com/office/powerpoint/2010/main" val="2611788276"/>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231229"/>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Tarifrunde </a:t>
            </a:r>
            <a:r>
              <a:rPr lang="de-DE" sz="3600" b="1" dirty="0">
                <a:solidFill>
                  <a:schemeClr val="accent1">
                    <a:lumMod val="75000"/>
                  </a:schemeClr>
                </a:solidFill>
              </a:rPr>
              <a:t>2017 für den öffentlichen Dienst der Länder (TV-L)</a:t>
            </a:r>
            <a:r>
              <a:rPr lang="de-DE" sz="4800" dirty="0"/>
              <a:t/>
            </a:r>
            <a:br>
              <a:rPr lang="de-DE" sz="4800" dirty="0"/>
            </a:b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1196752"/>
            <a:ext cx="8687371" cy="6032421"/>
          </a:xfrm>
          <a:prstGeom prst="rect">
            <a:avLst/>
          </a:prstGeom>
          <a:noFill/>
        </p:spPr>
        <p:txBody>
          <a:bodyPr wrap="square" rtlCol="0">
            <a:spAutoFit/>
          </a:bodyPr>
          <a:lstStyle/>
          <a:p>
            <a:r>
              <a:rPr lang="de-DE" sz="2200" dirty="0" smtClean="0"/>
              <a:t>Anspruch </a:t>
            </a:r>
            <a:r>
              <a:rPr lang="de-DE" sz="2200" dirty="0"/>
              <a:t>auf Höhergruppierung (</a:t>
            </a:r>
            <a:r>
              <a:rPr lang="de-DE" sz="2200" dirty="0" err="1"/>
              <a:t>Nichterfüller</a:t>
            </a:r>
            <a:r>
              <a:rPr lang="de-DE" sz="2200" dirty="0" smtClean="0"/>
              <a:t>) - Beispiele</a:t>
            </a:r>
          </a:p>
          <a:p>
            <a:pPr marL="285750" indent="-285750">
              <a:buFontTx/>
              <a:buChar char="-"/>
            </a:pPr>
            <a:endParaRPr lang="de-DE" sz="2200" dirty="0"/>
          </a:p>
          <a:p>
            <a:pPr marL="342900" indent="-342900">
              <a:buFont typeface="Arial" panose="020B0604020202020204" pitchFamily="34" charset="0"/>
              <a:buChar char="•"/>
            </a:pPr>
            <a:r>
              <a:rPr lang="de-DE" sz="2200" dirty="0" smtClean="0"/>
              <a:t>Lehrkräfte </a:t>
            </a:r>
            <a:r>
              <a:rPr lang="de-DE" sz="2200" dirty="0"/>
              <a:t>in der Tätigkeit von Förderschullehrern </a:t>
            </a:r>
            <a:r>
              <a:rPr lang="de-DE" sz="2200" dirty="0" smtClean="0"/>
              <a:t/>
            </a:r>
            <a:br>
              <a:rPr lang="de-DE" sz="2200" dirty="0" smtClean="0"/>
            </a:br>
            <a:r>
              <a:rPr lang="de-DE" sz="2200" dirty="0" smtClean="0"/>
              <a:t>mit 1. Staatsexamen: </a:t>
            </a:r>
            <a:r>
              <a:rPr lang="de-DE" sz="2200" dirty="0"/>
              <a:t> </a:t>
            </a:r>
            <a:r>
              <a:rPr lang="de-DE" sz="2200" dirty="0" smtClean="0"/>
              <a:t>alt </a:t>
            </a:r>
            <a:r>
              <a:rPr lang="de-DE" sz="2200" dirty="0"/>
              <a:t>EG 12  </a:t>
            </a:r>
            <a:r>
              <a:rPr lang="de-DE" sz="2200" b="1" dirty="0">
                <a:solidFill>
                  <a:schemeClr val="accent6">
                    <a:lumMod val="75000"/>
                  </a:schemeClr>
                </a:solidFill>
              </a:rPr>
              <a:t>neu EG </a:t>
            </a:r>
            <a:r>
              <a:rPr lang="de-DE" sz="2200" b="1" dirty="0" smtClean="0">
                <a:solidFill>
                  <a:schemeClr val="accent6">
                    <a:lumMod val="75000"/>
                  </a:schemeClr>
                </a:solidFill>
              </a:rPr>
              <a:t>13</a:t>
            </a:r>
          </a:p>
          <a:p>
            <a:pPr marL="342900" indent="-342900">
              <a:buFont typeface="Arial" panose="020B0604020202020204" pitchFamily="34" charset="0"/>
              <a:buChar char="•"/>
            </a:pPr>
            <a:r>
              <a:rPr lang="de-DE" sz="2200" dirty="0" smtClean="0"/>
              <a:t>Lehrkräfte in </a:t>
            </a:r>
            <a:r>
              <a:rPr lang="de-DE" sz="2200" dirty="0"/>
              <a:t>der Tätigkeit von Förderschullehrern mit </a:t>
            </a:r>
            <a:r>
              <a:rPr lang="de-DE" sz="2200" dirty="0" smtClean="0"/>
              <a:t>Bachelor: alt </a:t>
            </a:r>
            <a:r>
              <a:rPr lang="de-DE" sz="2200" dirty="0"/>
              <a:t>EG 10  </a:t>
            </a:r>
            <a:r>
              <a:rPr lang="de-DE" sz="2200" b="1" dirty="0">
                <a:solidFill>
                  <a:schemeClr val="accent6">
                    <a:lumMod val="75000"/>
                  </a:schemeClr>
                </a:solidFill>
              </a:rPr>
              <a:t>neu EG </a:t>
            </a:r>
            <a:r>
              <a:rPr lang="de-DE" sz="2200" b="1" dirty="0" smtClean="0">
                <a:solidFill>
                  <a:schemeClr val="accent6">
                    <a:lumMod val="75000"/>
                  </a:schemeClr>
                </a:solidFill>
              </a:rPr>
              <a:t>11</a:t>
            </a:r>
          </a:p>
          <a:p>
            <a:pPr marL="342900" indent="-342900">
              <a:buFont typeface="Arial" panose="020B0604020202020204" pitchFamily="34" charset="0"/>
              <a:buChar char="•"/>
            </a:pPr>
            <a:r>
              <a:rPr lang="de-DE" sz="2200" dirty="0" smtClean="0"/>
              <a:t>Lehrkräfte </a:t>
            </a:r>
            <a:r>
              <a:rPr lang="de-DE" sz="2200" dirty="0"/>
              <a:t>in der Tätigkeit von Förderschullehrern mit 3 jähriger </a:t>
            </a:r>
            <a:r>
              <a:rPr lang="de-DE" sz="2200" dirty="0" smtClean="0"/>
              <a:t>Ausbildung: alt </a:t>
            </a:r>
            <a:r>
              <a:rPr lang="de-DE" sz="2200" dirty="0"/>
              <a:t>EG 9   </a:t>
            </a:r>
            <a:r>
              <a:rPr lang="de-DE" sz="2200" b="1" dirty="0">
                <a:solidFill>
                  <a:schemeClr val="accent6">
                    <a:lumMod val="75000"/>
                  </a:schemeClr>
                </a:solidFill>
              </a:rPr>
              <a:t>neu EG </a:t>
            </a:r>
            <a:r>
              <a:rPr lang="de-DE" sz="2200" b="1" dirty="0" smtClean="0">
                <a:solidFill>
                  <a:schemeClr val="accent6">
                    <a:lumMod val="75000"/>
                  </a:schemeClr>
                </a:solidFill>
              </a:rPr>
              <a:t>10</a:t>
            </a:r>
          </a:p>
          <a:p>
            <a:endParaRPr lang="de-DE" sz="2200" dirty="0"/>
          </a:p>
          <a:p>
            <a:r>
              <a:rPr lang="de-DE" sz="2200" dirty="0"/>
              <a:t>Die Stufenzuordnung wirkt auf den 1. August 2015 zurück. Das heißt, diese Zeit ist bezüglich der Stufenlaufzeit schon wirksam. Entgeltwirksam wird die Höhergruppierung zum 1. März 2017.</a:t>
            </a:r>
            <a:br>
              <a:rPr lang="de-DE" sz="2200" dirty="0"/>
            </a:br>
            <a:r>
              <a:rPr lang="de-DE" sz="2200" dirty="0"/>
              <a:t>Es wurde eine Fristverlängerung für die Beantragung  bis zum 31. Mai 2017 erzielt.</a:t>
            </a:r>
            <a:br>
              <a:rPr lang="de-DE" sz="2200" dirty="0"/>
            </a:br>
            <a:r>
              <a:rPr lang="de-DE" sz="2200" dirty="0"/>
              <a:t>Hierüber wurden Sie über eine Schulinfo im April 2017 informiert.</a:t>
            </a:r>
          </a:p>
          <a:p>
            <a:endParaRPr lang="de-DE" sz="2000" dirty="0"/>
          </a:p>
          <a:p>
            <a:endParaRPr lang="de-DE" u="sng" dirty="0">
              <a:solidFill>
                <a:srgbClr val="FF0000"/>
              </a:solidFill>
            </a:endParaRPr>
          </a:p>
          <a:p>
            <a:pPr algn="ctr"/>
            <a:endParaRPr lang="de-DE" dirty="0"/>
          </a:p>
        </p:txBody>
      </p:sp>
    </p:spTree>
    <p:extLst>
      <p:ext uri="{BB962C8B-B14F-4D97-AF65-F5344CB8AC3E}">
        <p14:creationId xmlns:p14="http://schemas.microsoft.com/office/powerpoint/2010/main" val="3564842661"/>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231229"/>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Tarifrunde </a:t>
            </a:r>
            <a:r>
              <a:rPr lang="de-DE" sz="3600" b="1" dirty="0">
                <a:solidFill>
                  <a:schemeClr val="accent1">
                    <a:lumMod val="75000"/>
                  </a:schemeClr>
                </a:solidFill>
              </a:rPr>
              <a:t>2017 für den öffentlichen Dienst der Länder (TV-L)</a:t>
            </a:r>
            <a:r>
              <a:rPr lang="de-DE" sz="4800" dirty="0"/>
              <a:t/>
            </a:r>
            <a:br>
              <a:rPr lang="de-DE" sz="4800" dirty="0"/>
            </a:b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2060848"/>
            <a:ext cx="8687371" cy="2954655"/>
          </a:xfrm>
          <a:prstGeom prst="rect">
            <a:avLst/>
          </a:prstGeom>
          <a:noFill/>
        </p:spPr>
        <p:txBody>
          <a:bodyPr wrap="square" rtlCol="0">
            <a:spAutoFit/>
          </a:bodyPr>
          <a:lstStyle/>
          <a:p>
            <a:r>
              <a:rPr lang="de-DE" sz="2800" dirty="0" smtClean="0"/>
              <a:t>Anspruch auf Angleichungszulage </a:t>
            </a:r>
            <a:r>
              <a:rPr lang="de-DE" sz="2800" dirty="0"/>
              <a:t>von 30 Euro </a:t>
            </a:r>
            <a:r>
              <a:rPr lang="de-DE" sz="2800" dirty="0" smtClean="0"/>
              <a:t>monatlich:</a:t>
            </a:r>
            <a:endParaRPr lang="de-DE" sz="2800" dirty="0"/>
          </a:p>
          <a:p>
            <a:endParaRPr lang="de-DE" sz="2800" dirty="0" smtClean="0"/>
          </a:p>
          <a:p>
            <a:pPr marL="285750" indent="-285750">
              <a:buFont typeface="Arial" panose="020B0604020202020204" pitchFamily="34" charset="0"/>
              <a:buChar char="•"/>
            </a:pPr>
            <a:r>
              <a:rPr lang="de-DE" sz="2800" dirty="0" smtClean="0"/>
              <a:t>Fachlehrer*innen in </a:t>
            </a:r>
            <a:r>
              <a:rPr lang="de-DE" sz="2800" dirty="0"/>
              <a:t>EG 9, 10 oder </a:t>
            </a:r>
            <a:r>
              <a:rPr lang="de-DE" sz="2800" dirty="0" smtClean="0"/>
              <a:t>11</a:t>
            </a:r>
          </a:p>
          <a:p>
            <a:endParaRPr lang="de-DE" sz="2800" dirty="0"/>
          </a:p>
          <a:p>
            <a:r>
              <a:rPr lang="de-DE" sz="2800" dirty="0" smtClean="0"/>
              <a:t>Die Frist zur Beantragung endet am 31.07.2017.</a:t>
            </a:r>
            <a:br>
              <a:rPr lang="de-DE" sz="2800" dirty="0" smtClean="0"/>
            </a:br>
            <a:r>
              <a:rPr lang="de-DE" sz="2800" dirty="0" smtClean="0"/>
              <a:t> </a:t>
            </a:r>
            <a:endParaRPr lang="de-DE" sz="2800" u="sng" dirty="0">
              <a:solidFill>
                <a:srgbClr val="FF0000"/>
              </a:solidFill>
            </a:endParaRPr>
          </a:p>
          <a:p>
            <a:pPr algn="ctr"/>
            <a:endParaRPr lang="de-DE" dirty="0"/>
          </a:p>
        </p:txBody>
      </p:sp>
    </p:spTree>
    <p:extLst>
      <p:ext uri="{BB962C8B-B14F-4D97-AF65-F5344CB8AC3E}">
        <p14:creationId xmlns:p14="http://schemas.microsoft.com/office/powerpoint/2010/main" val="344517736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9" name="Picture 2" descr="http://upload.wikimedia.org/wikipedia/commons/thumb/0/05/Wappen_nrw.svg/508px-Wappen_nrw.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16" name="Titel 15"/>
          <p:cNvSpPr>
            <a:spLocks noGrp="1"/>
          </p:cNvSpPr>
          <p:nvPr>
            <p:ph type="title" idx="4294967295"/>
          </p:nvPr>
        </p:nvSpPr>
        <p:spPr>
          <a:xfrm>
            <a:off x="0" y="330201"/>
            <a:ext cx="8229600" cy="889000"/>
          </a:xfrm>
        </p:spPr>
        <p:txBody>
          <a:bodyPr>
            <a:normAutofit fontScale="90000"/>
          </a:bodyPr>
          <a:lstStyle/>
          <a:p>
            <a:pPr lvl="0"/>
            <a:r>
              <a:rPr lang="de-DE" sz="2700" b="1" dirty="0" smtClean="0">
                <a:solidFill>
                  <a:schemeClr val="accent5">
                    <a:lumMod val="75000"/>
                  </a:schemeClr>
                </a:solidFill>
              </a:rPr>
              <a:t>Dienstreisen  -  und Fahrtkosten</a:t>
            </a:r>
            <a:r>
              <a:rPr lang="de-DE" sz="2000" dirty="0" smtClean="0"/>
              <a:t/>
            </a:r>
            <a:br>
              <a:rPr lang="de-DE" sz="2000" dirty="0" smtClean="0"/>
            </a:br>
            <a:r>
              <a:rPr lang="de-DE" sz="2000" dirty="0" smtClean="0"/>
              <a:t/>
            </a:r>
            <a:br>
              <a:rPr lang="de-DE" sz="2000" dirty="0" smtClean="0"/>
            </a:br>
            <a:r>
              <a:rPr lang="de-DE" sz="2000" dirty="0" smtClean="0"/>
              <a:t>SACHLAGE:  </a:t>
            </a:r>
            <a:r>
              <a:rPr lang="de-DE" sz="1800" dirty="0" smtClean="0">
                <a:solidFill>
                  <a:schemeClr val="accent5">
                    <a:lumMod val="75000"/>
                  </a:schemeClr>
                </a:solidFill>
              </a:rPr>
              <a:t>Schulen  und   Wohnort im  </a:t>
            </a:r>
            <a:r>
              <a:rPr lang="de-DE" sz="2200" b="1" u="sng" dirty="0" smtClean="0">
                <a:solidFill>
                  <a:schemeClr val="accent5">
                    <a:lumMod val="75000"/>
                  </a:schemeClr>
                </a:solidFill>
              </a:rPr>
              <a:t>gleichen Dienstort</a:t>
            </a:r>
            <a:r>
              <a:rPr lang="de-DE" sz="2200" b="1" u="sng" dirty="0" smtClean="0"/>
              <a:t>    </a:t>
            </a:r>
            <a:r>
              <a:rPr lang="de-DE" sz="1800" dirty="0" smtClean="0"/>
              <a:t/>
            </a:r>
            <a:br>
              <a:rPr lang="de-DE" sz="1800" dirty="0" smtClean="0"/>
            </a:br>
            <a:r>
              <a:rPr lang="de-DE" sz="2000" dirty="0" smtClean="0"/>
              <a:t/>
            </a:r>
            <a:br>
              <a:rPr lang="de-DE" sz="2000" dirty="0" smtClean="0"/>
            </a:br>
            <a:endParaRPr lang="de-DE" sz="2000" dirty="0"/>
          </a:p>
        </p:txBody>
      </p:sp>
      <p:sp>
        <p:nvSpPr>
          <p:cNvPr id="24" name="Textfeld 23"/>
          <p:cNvSpPr txBox="1"/>
          <p:nvPr/>
        </p:nvSpPr>
        <p:spPr>
          <a:xfrm>
            <a:off x="812800" y="2057400"/>
            <a:ext cx="184666" cy="369332"/>
          </a:xfrm>
          <a:prstGeom prst="rect">
            <a:avLst/>
          </a:prstGeom>
          <a:noFill/>
        </p:spPr>
        <p:txBody>
          <a:bodyPr wrap="none" rtlCol="0">
            <a:spAutoFit/>
          </a:bodyPr>
          <a:lstStyle/>
          <a:p>
            <a:endParaRPr lang="de-DE" dirty="0"/>
          </a:p>
        </p:txBody>
      </p:sp>
      <p:graphicFrame>
        <p:nvGraphicFramePr>
          <p:cNvPr id="25" name="Objekt 24"/>
          <p:cNvGraphicFramePr>
            <a:graphicFrameLocks noChangeAspect="1"/>
          </p:cNvGraphicFramePr>
          <p:nvPr>
            <p:extLst/>
          </p:nvPr>
        </p:nvGraphicFramePr>
        <p:xfrm>
          <a:off x="171450" y="1748949"/>
          <a:ext cx="6083300" cy="4267200"/>
        </p:xfrm>
        <a:graphic>
          <a:graphicData uri="http://schemas.openxmlformats.org/presentationml/2006/ole">
            <mc:AlternateContent xmlns:mc="http://schemas.openxmlformats.org/markup-compatibility/2006">
              <mc:Choice xmlns:v="urn:schemas-microsoft-com:vml" Requires="v">
                <p:oleObj spid="_x0000_s1076" name="Dokument" r:id="rId6" imgW="6083300" imgH="4267200" progId="Word.Document.12">
                  <p:link updateAutomatic="1"/>
                </p:oleObj>
              </mc:Choice>
              <mc:Fallback>
                <p:oleObj name="Dokument" r:id="rId6" imgW="6083300" imgH="4267200" progId="Word.Document.12">
                  <p:link updateAutomatic="1"/>
                  <p:pic>
                    <p:nvPicPr>
                      <p:cNvPr id="0" name=""/>
                      <p:cNvPicPr/>
                      <p:nvPr/>
                    </p:nvPicPr>
                    <p:blipFill>
                      <a:blip r:embed="rId7"/>
                      <a:stretch>
                        <a:fillRect/>
                      </a:stretch>
                    </p:blipFill>
                    <p:spPr>
                      <a:xfrm>
                        <a:off x="171450" y="1748949"/>
                        <a:ext cx="6083300" cy="4267200"/>
                      </a:xfrm>
                      <a:prstGeom prst="rect">
                        <a:avLst/>
                      </a:prstGeom>
                    </p:spPr>
                  </p:pic>
                </p:oleObj>
              </mc:Fallback>
            </mc:AlternateContent>
          </a:graphicData>
        </a:graphic>
      </p:graphicFrame>
      <p:graphicFrame>
        <p:nvGraphicFramePr>
          <p:cNvPr id="29" name="Objekt 28"/>
          <p:cNvGraphicFramePr>
            <a:graphicFrameLocks noChangeAspect="1"/>
          </p:cNvGraphicFramePr>
          <p:nvPr>
            <p:extLst/>
          </p:nvPr>
        </p:nvGraphicFramePr>
        <p:xfrm>
          <a:off x="4673600" y="1748949"/>
          <a:ext cx="6045200" cy="4267200"/>
        </p:xfrm>
        <a:graphic>
          <a:graphicData uri="http://schemas.openxmlformats.org/presentationml/2006/ole">
            <mc:AlternateContent xmlns:mc="http://schemas.openxmlformats.org/markup-compatibility/2006">
              <mc:Choice xmlns:v="urn:schemas-microsoft-com:vml" Requires="v">
                <p:oleObj spid="_x0000_s1077" name="Dokument" r:id="rId8" imgW="6045200" imgH="4267200" progId="Word.Document.12">
                  <p:link updateAutomatic="1"/>
                </p:oleObj>
              </mc:Choice>
              <mc:Fallback>
                <p:oleObj name="Dokument" r:id="rId8" imgW="6045200" imgH="4267200" progId="Word.Document.12">
                  <p:link updateAutomatic="1"/>
                  <p:pic>
                    <p:nvPicPr>
                      <p:cNvPr id="0" name=""/>
                      <p:cNvPicPr/>
                      <p:nvPr/>
                    </p:nvPicPr>
                    <p:blipFill>
                      <a:blip r:embed="rId9"/>
                      <a:stretch>
                        <a:fillRect/>
                      </a:stretch>
                    </p:blipFill>
                    <p:spPr>
                      <a:xfrm>
                        <a:off x="4673600" y="1748949"/>
                        <a:ext cx="6045200" cy="4267200"/>
                      </a:xfrm>
                      <a:prstGeom prst="rect">
                        <a:avLst/>
                      </a:prstGeom>
                    </p:spPr>
                  </p:pic>
                </p:oleObj>
              </mc:Fallback>
            </mc:AlternateContent>
          </a:graphicData>
        </a:graphic>
      </p:graphicFrame>
      <p:sp>
        <p:nvSpPr>
          <p:cNvPr id="32" name="Rechteck 31"/>
          <p:cNvSpPr/>
          <p:nvPr/>
        </p:nvSpPr>
        <p:spPr>
          <a:xfrm>
            <a:off x="672669" y="1312902"/>
            <a:ext cx="3442131" cy="369332"/>
          </a:xfrm>
          <a:prstGeom prst="rect">
            <a:avLst/>
          </a:prstGeom>
        </p:spPr>
        <p:txBody>
          <a:bodyPr wrap="none">
            <a:spAutoFit/>
          </a:bodyPr>
          <a:lstStyle/>
          <a:p>
            <a:pPr lvl="0"/>
            <a:r>
              <a:rPr lang="de-DE" dirty="0"/>
              <a:t> &lt;  Stundenumfang   in  Abordnung</a:t>
            </a:r>
          </a:p>
        </p:txBody>
      </p:sp>
      <p:sp>
        <p:nvSpPr>
          <p:cNvPr id="33" name="Rechteck 32"/>
          <p:cNvSpPr/>
          <p:nvPr/>
        </p:nvSpPr>
        <p:spPr>
          <a:xfrm>
            <a:off x="4876369" y="1343104"/>
            <a:ext cx="3442131" cy="369332"/>
          </a:xfrm>
          <a:prstGeom prst="rect">
            <a:avLst/>
          </a:prstGeom>
        </p:spPr>
        <p:txBody>
          <a:bodyPr wrap="none">
            <a:spAutoFit/>
          </a:bodyPr>
          <a:lstStyle/>
          <a:p>
            <a:pPr lvl="0"/>
            <a:r>
              <a:rPr lang="de-DE" dirty="0"/>
              <a:t> </a:t>
            </a:r>
            <a:r>
              <a:rPr lang="de-DE" dirty="0" smtClean="0"/>
              <a:t>&gt;  </a:t>
            </a:r>
            <a:r>
              <a:rPr lang="de-DE" dirty="0"/>
              <a:t>Stundenumfang   in  Abordnung</a:t>
            </a:r>
          </a:p>
        </p:txBody>
      </p:sp>
    </p:spTree>
    <p:extLst>
      <p:ext uri="{BB962C8B-B14F-4D97-AF65-F5344CB8AC3E}">
        <p14:creationId xmlns:p14="http://schemas.microsoft.com/office/powerpoint/2010/main" val="45880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10" name="Picture 2" descr="http://upload.wikimedia.org/wikipedia/commons/thumb/0/05/Wappen_nrw.svg/508px-Wappen_nrw.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Rechteck 1"/>
          <p:cNvSpPr/>
          <p:nvPr/>
        </p:nvSpPr>
        <p:spPr>
          <a:xfrm>
            <a:off x="1549400" y="332656"/>
            <a:ext cx="6108700" cy="369332"/>
          </a:xfrm>
          <a:prstGeom prst="rect">
            <a:avLst/>
          </a:prstGeom>
        </p:spPr>
        <p:txBody>
          <a:bodyPr wrap="square">
            <a:spAutoFit/>
          </a:bodyPr>
          <a:lstStyle/>
          <a:p>
            <a:r>
              <a:rPr lang="de-DE" dirty="0" smtClean="0"/>
              <a:t>           </a:t>
            </a:r>
            <a:r>
              <a:rPr lang="de-DE" b="1" dirty="0" smtClean="0">
                <a:solidFill>
                  <a:schemeClr val="accent5">
                    <a:lumMod val="75000"/>
                  </a:schemeClr>
                </a:solidFill>
              </a:rPr>
              <a:t>Wohnort </a:t>
            </a:r>
            <a:r>
              <a:rPr lang="de-DE" b="1" dirty="0">
                <a:solidFill>
                  <a:schemeClr val="accent5">
                    <a:lumMod val="75000"/>
                  </a:schemeClr>
                </a:solidFill>
              </a:rPr>
              <a:t>außerhalb des Dienstortes der Schulen</a:t>
            </a:r>
            <a:r>
              <a:rPr lang="de-DE" b="1" dirty="0" smtClean="0">
                <a:solidFill>
                  <a:schemeClr val="accent5">
                    <a:lumMod val="75000"/>
                  </a:schemeClr>
                </a:solidFill>
                <a:effectLst/>
              </a:rPr>
              <a:t> </a:t>
            </a:r>
            <a:endParaRPr lang="de-DE" b="1" dirty="0">
              <a:solidFill>
                <a:schemeClr val="accent5">
                  <a:lumMod val="75000"/>
                </a:schemeClr>
              </a:solidFill>
            </a:endParaRPr>
          </a:p>
        </p:txBody>
      </p:sp>
      <p:sp>
        <p:nvSpPr>
          <p:cNvPr id="3" name="Rechteck 2"/>
          <p:cNvSpPr/>
          <p:nvPr/>
        </p:nvSpPr>
        <p:spPr>
          <a:xfrm>
            <a:off x="672669" y="841514"/>
            <a:ext cx="3442131" cy="369332"/>
          </a:xfrm>
          <a:prstGeom prst="rect">
            <a:avLst/>
          </a:prstGeom>
        </p:spPr>
        <p:txBody>
          <a:bodyPr wrap="none">
            <a:spAutoFit/>
          </a:bodyPr>
          <a:lstStyle/>
          <a:p>
            <a:pPr lvl="0"/>
            <a:r>
              <a:rPr lang="de-DE" dirty="0"/>
              <a:t> &lt;  Stundenumfang   in  Abordnung</a:t>
            </a:r>
          </a:p>
        </p:txBody>
      </p:sp>
      <p:sp>
        <p:nvSpPr>
          <p:cNvPr id="4" name="Rechteck 3"/>
          <p:cNvSpPr/>
          <p:nvPr/>
        </p:nvSpPr>
        <p:spPr>
          <a:xfrm>
            <a:off x="5003369" y="836712"/>
            <a:ext cx="3442131" cy="369332"/>
          </a:xfrm>
          <a:prstGeom prst="rect">
            <a:avLst/>
          </a:prstGeom>
        </p:spPr>
        <p:txBody>
          <a:bodyPr wrap="none">
            <a:spAutoFit/>
          </a:bodyPr>
          <a:lstStyle/>
          <a:p>
            <a:pPr lvl="0"/>
            <a:r>
              <a:rPr lang="de-DE" dirty="0"/>
              <a:t> </a:t>
            </a:r>
            <a:r>
              <a:rPr lang="de-DE" dirty="0" smtClean="0"/>
              <a:t>&gt;  </a:t>
            </a:r>
            <a:r>
              <a:rPr lang="de-DE" dirty="0"/>
              <a:t>Stundenumfang   in  Abordnung</a:t>
            </a:r>
          </a:p>
        </p:txBody>
      </p:sp>
      <p:graphicFrame>
        <p:nvGraphicFramePr>
          <p:cNvPr id="7" name="Objekt 6"/>
          <p:cNvGraphicFramePr>
            <a:graphicFrameLocks noChangeAspect="1"/>
          </p:cNvGraphicFramePr>
          <p:nvPr>
            <p:extLst>
              <p:ext uri="{D42A27DB-BD31-4B8C-83A1-F6EECF244321}">
                <p14:modId xmlns:p14="http://schemas.microsoft.com/office/powerpoint/2010/main" val="2588448192"/>
              </p:ext>
            </p:extLst>
          </p:nvPr>
        </p:nvGraphicFramePr>
        <p:xfrm>
          <a:off x="234950" y="1196752"/>
          <a:ext cx="6108700" cy="4546600"/>
        </p:xfrm>
        <a:graphic>
          <a:graphicData uri="http://schemas.openxmlformats.org/presentationml/2006/ole">
            <mc:AlternateContent xmlns:mc="http://schemas.openxmlformats.org/markup-compatibility/2006">
              <mc:Choice xmlns:v="urn:schemas-microsoft-com:vml" Requires="v">
                <p:oleObj spid="_x0000_s2100" name="Dokument" r:id="rId6" imgW="6108700" imgH="4546600" progId="Word.Document.12">
                  <p:link updateAutomatic="1"/>
                </p:oleObj>
              </mc:Choice>
              <mc:Fallback>
                <p:oleObj name="Dokument" r:id="rId6" imgW="6108700" imgH="4546600" progId="Word.Document.12">
                  <p:link updateAutomatic="1"/>
                  <p:pic>
                    <p:nvPicPr>
                      <p:cNvPr id="0" name=""/>
                      <p:cNvPicPr/>
                      <p:nvPr/>
                    </p:nvPicPr>
                    <p:blipFill>
                      <a:blip r:embed="rId7"/>
                      <a:stretch>
                        <a:fillRect/>
                      </a:stretch>
                    </p:blipFill>
                    <p:spPr>
                      <a:xfrm>
                        <a:off x="234950" y="1196752"/>
                        <a:ext cx="6108700" cy="4546600"/>
                      </a:xfrm>
                      <a:prstGeom prst="rect">
                        <a:avLst/>
                      </a:prstGeom>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662275966"/>
              </p:ext>
            </p:extLst>
          </p:nvPr>
        </p:nvGraphicFramePr>
        <p:xfrm>
          <a:off x="4622800" y="1298352"/>
          <a:ext cx="6070600" cy="4114800"/>
        </p:xfrm>
        <a:graphic>
          <a:graphicData uri="http://schemas.openxmlformats.org/presentationml/2006/ole">
            <mc:AlternateContent xmlns:mc="http://schemas.openxmlformats.org/markup-compatibility/2006">
              <mc:Choice xmlns:v="urn:schemas-microsoft-com:vml" Requires="v">
                <p:oleObj spid="_x0000_s2101" name="Dokument" r:id="rId8" imgW="6070600" imgH="4114800" progId="Word.Document.12">
                  <p:link updateAutomatic="1"/>
                </p:oleObj>
              </mc:Choice>
              <mc:Fallback>
                <p:oleObj name="Dokument" r:id="rId8" imgW="6070600" imgH="4114800" progId="Word.Document.12">
                  <p:link updateAutomatic="1"/>
                  <p:pic>
                    <p:nvPicPr>
                      <p:cNvPr id="0" name=""/>
                      <p:cNvPicPr/>
                      <p:nvPr/>
                    </p:nvPicPr>
                    <p:blipFill>
                      <a:blip r:embed="rId9"/>
                      <a:stretch>
                        <a:fillRect/>
                      </a:stretch>
                    </p:blipFill>
                    <p:spPr>
                      <a:xfrm>
                        <a:off x="4622800" y="1298352"/>
                        <a:ext cx="6070600" cy="4114800"/>
                      </a:xfrm>
                      <a:prstGeom prst="rect">
                        <a:avLst/>
                      </a:prstGeom>
                    </p:spPr>
                  </p:pic>
                </p:oleObj>
              </mc:Fallback>
            </mc:AlternateContent>
          </a:graphicData>
        </a:graphic>
      </p:graphicFrame>
    </p:spTree>
    <p:extLst>
      <p:ext uri="{BB962C8B-B14F-4D97-AF65-F5344CB8AC3E}">
        <p14:creationId xmlns:p14="http://schemas.microsoft.com/office/powerpoint/2010/main" val="4301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7" name="Picture 2" descr="http://upload.wikimedia.org/wikipedia/commons/thumb/0/05/Wappen_nrw.svg/508px-Wappen_nrw.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Rechteck 1"/>
          <p:cNvSpPr/>
          <p:nvPr/>
        </p:nvSpPr>
        <p:spPr>
          <a:xfrm>
            <a:off x="1115616" y="620688"/>
            <a:ext cx="6845300" cy="369332"/>
          </a:xfrm>
          <a:prstGeom prst="rect">
            <a:avLst/>
          </a:prstGeom>
        </p:spPr>
        <p:txBody>
          <a:bodyPr wrap="square">
            <a:spAutoFit/>
          </a:bodyPr>
          <a:lstStyle/>
          <a:p>
            <a:r>
              <a:rPr lang="de-DE" dirty="0" smtClean="0"/>
              <a:t>                 </a:t>
            </a:r>
            <a:r>
              <a:rPr lang="de-DE" b="1" dirty="0" smtClean="0">
                <a:solidFill>
                  <a:schemeClr val="accent5">
                    <a:lumMod val="75000"/>
                  </a:schemeClr>
                </a:solidFill>
              </a:rPr>
              <a:t>GL Schule </a:t>
            </a:r>
            <a:r>
              <a:rPr lang="de-DE" b="1" dirty="0">
                <a:solidFill>
                  <a:schemeClr val="accent5">
                    <a:lumMod val="75000"/>
                  </a:schemeClr>
                </a:solidFill>
              </a:rPr>
              <a:t>= anderer Dienstort  als Stammschule</a:t>
            </a:r>
            <a:r>
              <a:rPr lang="de-DE" b="1" dirty="0" smtClean="0">
                <a:solidFill>
                  <a:schemeClr val="accent5">
                    <a:lumMod val="75000"/>
                  </a:schemeClr>
                </a:solidFill>
                <a:effectLst/>
              </a:rPr>
              <a:t> </a:t>
            </a:r>
            <a:endParaRPr lang="de-DE" b="1" dirty="0">
              <a:solidFill>
                <a:schemeClr val="accent5">
                  <a:lumMod val="75000"/>
                </a:schemeClr>
              </a:solidFill>
            </a:endParaRPr>
          </a:p>
        </p:txBody>
      </p:sp>
      <p:sp>
        <p:nvSpPr>
          <p:cNvPr id="3" name="Rechteck 2"/>
          <p:cNvSpPr/>
          <p:nvPr/>
        </p:nvSpPr>
        <p:spPr>
          <a:xfrm>
            <a:off x="2858061" y="1268760"/>
            <a:ext cx="3442131" cy="369332"/>
          </a:xfrm>
          <a:prstGeom prst="rect">
            <a:avLst/>
          </a:prstGeom>
        </p:spPr>
        <p:txBody>
          <a:bodyPr wrap="none">
            <a:spAutoFit/>
          </a:bodyPr>
          <a:lstStyle/>
          <a:p>
            <a:pPr lvl="0"/>
            <a:r>
              <a:rPr lang="de-DE" dirty="0"/>
              <a:t> &lt;  Stundenumfang   in  Abordnung</a:t>
            </a:r>
          </a:p>
        </p:txBody>
      </p:sp>
      <p:graphicFrame>
        <p:nvGraphicFramePr>
          <p:cNvPr id="5" name="Objekt 4"/>
          <p:cNvGraphicFramePr>
            <a:graphicFrameLocks noChangeAspect="1"/>
          </p:cNvGraphicFramePr>
          <p:nvPr>
            <p:extLst>
              <p:ext uri="{D42A27DB-BD31-4B8C-83A1-F6EECF244321}">
                <p14:modId xmlns:p14="http://schemas.microsoft.com/office/powerpoint/2010/main" val="464564091"/>
              </p:ext>
            </p:extLst>
          </p:nvPr>
        </p:nvGraphicFramePr>
        <p:xfrm>
          <a:off x="2228850" y="1484784"/>
          <a:ext cx="6083300" cy="4089400"/>
        </p:xfrm>
        <a:graphic>
          <a:graphicData uri="http://schemas.openxmlformats.org/presentationml/2006/ole">
            <mc:AlternateContent xmlns:mc="http://schemas.openxmlformats.org/markup-compatibility/2006">
              <mc:Choice xmlns:v="urn:schemas-microsoft-com:vml" Requires="v">
                <p:oleObj spid="_x0000_s3099" name="Dokument" r:id="rId6" imgW="6083300" imgH="4089400" progId="Word.Document.12">
                  <p:link updateAutomatic="1"/>
                </p:oleObj>
              </mc:Choice>
              <mc:Fallback>
                <p:oleObj name="Dokument" r:id="rId6" imgW="6083300" imgH="4089400" progId="Word.Document.12">
                  <p:link updateAutomatic="1"/>
                  <p:pic>
                    <p:nvPicPr>
                      <p:cNvPr id="0" name=""/>
                      <p:cNvPicPr/>
                      <p:nvPr/>
                    </p:nvPicPr>
                    <p:blipFill>
                      <a:blip r:embed="rId7"/>
                      <a:stretch>
                        <a:fillRect/>
                      </a:stretch>
                    </p:blipFill>
                    <p:spPr>
                      <a:xfrm>
                        <a:off x="2228850" y="1484784"/>
                        <a:ext cx="6083300" cy="4089400"/>
                      </a:xfrm>
                      <a:prstGeom prst="rect">
                        <a:avLst/>
                      </a:prstGeom>
                    </p:spPr>
                  </p:pic>
                </p:oleObj>
              </mc:Fallback>
            </mc:AlternateContent>
          </a:graphicData>
        </a:graphic>
      </p:graphicFrame>
    </p:spTree>
    <p:extLst>
      <p:ext uri="{BB962C8B-B14F-4D97-AF65-F5344CB8AC3E}">
        <p14:creationId xmlns:p14="http://schemas.microsoft.com/office/powerpoint/2010/main" val="811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10" name="Picture 2" descr="http://upload.wikimedia.org/wikipedia/commons/thumb/0/05/Wappen_nrw.svg/508px-Wappen_nrw.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Rechteck 1"/>
          <p:cNvSpPr/>
          <p:nvPr/>
        </p:nvSpPr>
        <p:spPr>
          <a:xfrm>
            <a:off x="1953096" y="260648"/>
            <a:ext cx="5283200" cy="369332"/>
          </a:xfrm>
          <a:prstGeom prst="rect">
            <a:avLst/>
          </a:prstGeom>
        </p:spPr>
        <p:txBody>
          <a:bodyPr wrap="square">
            <a:spAutoFit/>
          </a:bodyPr>
          <a:lstStyle/>
          <a:p>
            <a:r>
              <a:rPr lang="de-DE" dirty="0" smtClean="0"/>
              <a:t>       </a:t>
            </a:r>
            <a:r>
              <a:rPr lang="de-DE" b="1" dirty="0" smtClean="0">
                <a:solidFill>
                  <a:schemeClr val="accent5">
                    <a:lumMod val="75000"/>
                  </a:schemeClr>
                </a:solidFill>
              </a:rPr>
              <a:t>GL  </a:t>
            </a:r>
            <a:r>
              <a:rPr lang="de-DE" b="1" dirty="0">
                <a:solidFill>
                  <a:schemeClr val="accent5">
                    <a:lumMod val="75000"/>
                  </a:schemeClr>
                </a:solidFill>
              </a:rPr>
              <a:t>Schule =  anderer Dienstort als Stammschule</a:t>
            </a:r>
          </a:p>
        </p:txBody>
      </p:sp>
      <p:sp>
        <p:nvSpPr>
          <p:cNvPr id="3" name="Rechteck 2"/>
          <p:cNvSpPr/>
          <p:nvPr/>
        </p:nvSpPr>
        <p:spPr>
          <a:xfrm>
            <a:off x="718720" y="764704"/>
            <a:ext cx="2637073" cy="307777"/>
          </a:xfrm>
          <a:prstGeom prst="rect">
            <a:avLst/>
          </a:prstGeom>
        </p:spPr>
        <p:txBody>
          <a:bodyPr wrap="none">
            <a:spAutoFit/>
          </a:bodyPr>
          <a:lstStyle/>
          <a:p>
            <a:r>
              <a:rPr lang="de-DE" sz="1400" dirty="0"/>
              <a:t>&gt;  Stundenumfang  in  Abordnung</a:t>
            </a:r>
          </a:p>
        </p:txBody>
      </p:sp>
      <p:sp>
        <p:nvSpPr>
          <p:cNvPr id="4" name="Rechteck 3"/>
          <p:cNvSpPr/>
          <p:nvPr/>
        </p:nvSpPr>
        <p:spPr>
          <a:xfrm>
            <a:off x="4572000" y="789072"/>
            <a:ext cx="3490160" cy="307777"/>
          </a:xfrm>
          <a:prstGeom prst="rect">
            <a:avLst/>
          </a:prstGeom>
        </p:spPr>
        <p:txBody>
          <a:bodyPr wrap="square">
            <a:spAutoFit/>
          </a:bodyPr>
          <a:lstStyle/>
          <a:p>
            <a:r>
              <a:rPr lang="de-DE" sz="1400" dirty="0"/>
              <a:t>&gt;  Stundenumfang  in  Abordnung</a:t>
            </a:r>
          </a:p>
        </p:txBody>
      </p:sp>
      <p:graphicFrame>
        <p:nvGraphicFramePr>
          <p:cNvPr id="5" name="Objekt 4"/>
          <p:cNvGraphicFramePr>
            <a:graphicFrameLocks noChangeAspect="1"/>
          </p:cNvGraphicFramePr>
          <p:nvPr>
            <p:extLst>
              <p:ext uri="{D42A27DB-BD31-4B8C-83A1-F6EECF244321}">
                <p14:modId xmlns:p14="http://schemas.microsoft.com/office/powerpoint/2010/main" val="2996038680"/>
              </p:ext>
            </p:extLst>
          </p:nvPr>
        </p:nvGraphicFramePr>
        <p:xfrm>
          <a:off x="266700" y="1628136"/>
          <a:ext cx="6045200" cy="3911600"/>
        </p:xfrm>
        <a:graphic>
          <a:graphicData uri="http://schemas.openxmlformats.org/presentationml/2006/ole">
            <mc:AlternateContent xmlns:mc="http://schemas.openxmlformats.org/markup-compatibility/2006">
              <mc:Choice xmlns:v="urn:schemas-microsoft-com:vml" Requires="v">
                <p:oleObj spid="_x0000_s4148" name="Dokument" r:id="rId6" imgW="6045200" imgH="3911600" progId="Word.Document.12">
                  <p:link updateAutomatic="1"/>
                </p:oleObj>
              </mc:Choice>
              <mc:Fallback>
                <p:oleObj name="Dokument" r:id="rId6" imgW="6045200" imgH="3911600" progId="Word.Document.12">
                  <p:link updateAutomatic="1"/>
                  <p:pic>
                    <p:nvPicPr>
                      <p:cNvPr id="0" name=""/>
                      <p:cNvPicPr/>
                      <p:nvPr/>
                    </p:nvPicPr>
                    <p:blipFill>
                      <a:blip r:embed="rId7"/>
                      <a:stretch>
                        <a:fillRect/>
                      </a:stretch>
                    </p:blipFill>
                    <p:spPr>
                      <a:xfrm>
                        <a:off x="266700" y="1628136"/>
                        <a:ext cx="6045200" cy="3911600"/>
                      </a:xfrm>
                      <a:prstGeom prst="rect">
                        <a:avLst/>
                      </a:prstGeom>
                    </p:spPr>
                  </p:pic>
                </p:oleObj>
              </mc:Fallback>
            </mc:AlternateContent>
          </a:graphicData>
        </a:graphic>
      </p:graphicFrame>
      <p:sp>
        <p:nvSpPr>
          <p:cNvPr id="7" name="Rechteck 6"/>
          <p:cNvSpPr/>
          <p:nvPr/>
        </p:nvSpPr>
        <p:spPr>
          <a:xfrm>
            <a:off x="4572000" y="1104916"/>
            <a:ext cx="4572000" cy="523220"/>
          </a:xfrm>
          <a:prstGeom prst="rect">
            <a:avLst/>
          </a:prstGeom>
        </p:spPr>
        <p:txBody>
          <a:bodyPr>
            <a:spAutoFit/>
          </a:bodyPr>
          <a:lstStyle/>
          <a:p>
            <a:r>
              <a:rPr lang="de-DE" sz="1400" dirty="0" smtClean="0"/>
              <a:t>WEG: Wohnung  </a:t>
            </a:r>
            <a:r>
              <a:rPr lang="de-DE" sz="1400" dirty="0" smtClean="0">
                <a:sym typeface="Wingdings"/>
              </a:rPr>
              <a:t></a:t>
            </a:r>
            <a:r>
              <a:rPr lang="de-DE" sz="1400" dirty="0" smtClean="0"/>
              <a:t>  regelmäßige  </a:t>
            </a:r>
            <a:r>
              <a:rPr lang="de-DE" sz="1400" dirty="0"/>
              <a:t>Dienststelle/ </a:t>
            </a:r>
            <a:r>
              <a:rPr lang="de-DE" sz="1400" dirty="0" smtClean="0"/>
              <a:t>Geschäftsstelle  :  &gt;  30  km</a:t>
            </a:r>
            <a:endParaRPr lang="de-DE" sz="1400" dirty="0"/>
          </a:p>
        </p:txBody>
      </p:sp>
      <p:graphicFrame>
        <p:nvGraphicFramePr>
          <p:cNvPr id="8" name="Objekt 7"/>
          <p:cNvGraphicFramePr>
            <a:graphicFrameLocks noChangeAspect="1"/>
          </p:cNvGraphicFramePr>
          <p:nvPr>
            <p:extLst>
              <p:ext uri="{D42A27DB-BD31-4B8C-83A1-F6EECF244321}">
                <p14:modId xmlns:p14="http://schemas.microsoft.com/office/powerpoint/2010/main" val="2070268203"/>
              </p:ext>
            </p:extLst>
          </p:nvPr>
        </p:nvGraphicFramePr>
        <p:xfrm>
          <a:off x="4718050" y="1602736"/>
          <a:ext cx="6083300" cy="3937000"/>
        </p:xfrm>
        <a:graphic>
          <a:graphicData uri="http://schemas.openxmlformats.org/presentationml/2006/ole">
            <mc:AlternateContent xmlns:mc="http://schemas.openxmlformats.org/markup-compatibility/2006">
              <mc:Choice xmlns:v="urn:schemas-microsoft-com:vml" Requires="v">
                <p:oleObj spid="_x0000_s4149" name="Dokument" r:id="rId8" imgW="6083300" imgH="3937000" progId="Word.Document.12">
                  <p:link updateAutomatic="1"/>
                </p:oleObj>
              </mc:Choice>
              <mc:Fallback>
                <p:oleObj name="Dokument" r:id="rId8" imgW="6083300" imgH="3937000" progId="Word.Document.12">
                  <p:link updateAutomatic="1"/>
                  <p:pic>
                    <p:nvPicPr>
                      <p:cNvPr id="0" name=""/>
                      <p:cNvPicPr/>
                      <p:nvPr/>
                    </p:nvPicPr>
                    <p:blipFill>
                      <a:blip r:embed="rId9"/>
                      <a:stretch>
                        <a:fillRect/>
                      </a:stretch>
                    </p:blipFill>
                    <p:spPr>
                      <a:xfrm>
                        <a:off x="4718050" y="1602736"/>
                        <a:ext cx="6083300" cy="3937000"/>
                      </a:xfrm>
                      <a:prstGeom prst="rect">
                        <a:avLst/>
                      </a:prstGeom>
                    </p:spPr>
                  </p:pic>
                </p:oleObj>
              </mc:Fallback>
            </mc:AlternateContent>
          </a:graphicData>
        </a:graphic>
      </p:graphicFrame>
    </p:spTree>
    <p:extLst>
      <p:ext uri="{BB962C8B-B14F-4D97-AF65-F5344CB8AC3E}">
        <p14:creationId xmlns:p14="http://schemas.microsoft.com/office/powerpoint/2010/main" val="11321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6632"/>
            <a:ext cx="7772400" cy="1152129"/>
          </a:xfrm>
        </p:spPr>
        <p:txBody>
          <a:bodyPr>
            <a:normAutofit/>
          </a:bodyPr>
          <a:lstStyle/>
          <a:p>
            <a:pPr algn="l"/>
            <a:r>
              <a:rPr lang="de-DE" sz="3600" b="1" dirty="0" smtClean="0">
                <a:solidFill>
                  <a:schemeClr val="accent5">
                    <a:lumMod val="75000"/>
                  </a:schemeClr>
                </a:solidFill>
              </a:rPr>
              <a:t>Informationen aus dem Hauptpersonalrat</a:t>
            </a:r>
            <a:endParaRPr lang="de-DE" sz="3600" b="1" dirty="0">
              <a:solidFill>
                <a:schemeClr val="accent5">
                  <a:lumMod val="75000"/>
                </a:schemeClr>
              </a:solidFill>
            </a:endParaRPr>
          </a:p>
        </p:txBody>
      </p:sp>
      <p:sp>
        <p:nvSpPr>
          <p:cNvPr id="3" name="Untertitel 2"/>
          <p:cNvSpPr>
            <a:spLocks noGrp="1"/>
          </p:cNvSpPr>
          <p:nvPr>
            <p:ph type="subTitle" idx="1"/>
          </p:nvPr>
        </p:nvSpPr>
        <p:spPr>
          <a:xfrm>
            <a:off x="683568" y="1484784"/>
            <a:ext cx="7776864" cy="3721968"/>
          </a:xfrm>
        </p:spPr>
        <p:txBody>
          <a:bodyPr>
            <a:normAutofit/>
          </a:bodyPr>
          <a:lstStyle/>
          <a:p>
            <a:pPr algn="l"/>
            <a:r>
              <a:rPr lang="de-DE" sz="2800" b="1" dirty="0" smtClean="0">
                <a:solidFill>
                  <a:schemeClr val="tx1"/>
                </a:solidFill>
              </a:rPr>
              <a:t>Ulrich </a:t>
            </a:r>
            <a:r>
              <a:rPr lang="de-DE" sz="2800" b="1" dirty="0" err="1" smtClean="0">
                <a:solidFill>
                  <a:schemeClr val="tx1"/>
                </a:solidFill>
              </a:rPr>
              <a:t>Benus</a:t>
            </a:r>
            <a:r>
              <a:rPr lang="de-DE" sz="2800" b="1" dirty="0" smtClean="0">
                <a:solidFill>
                  <a:schemeClr val="tx1"/>
                </a:solidFill>
              </a:rPr>
              <a:t>, stellvertretender Vorsitzender:</a:t>
            </a:r>
          </a:p>
          <a:p>
            <a:pPr algn="l"/>
            <a:endParaRPr lang="de-DE" sz="2800" b="1" dirty="0">
              <a:solidFill>
                <a:schemeClr val="tx1"/>
              </a:solidFill>
            </a:endParaRPr>
          </a:p>
          <a:p>
            <a:pPr marL="457200" indent="-457200" algn="l">
              <a:buFont typeface="Arial" panose="020B0604020202020204" pitchFamily="34" charset="0"/>
              <a:buChar char="•"/>
            </a:pPr>
            <a:r>
              <a:rPr lang="de-DE" sz="2800" b="1" dirty="0" smtClean="0">
                <a:solidFill>
                  <a:schemeClr val="tx1"/>
                </a:solidFill>
              </a:rPr>
              <a:t>Leitlinien für Lehrkräfte im GL</a:t>
            </a:r>
          </a:p>
          <a:p>
            <a:pPr marL="457200" indent="-457200" algn="l">
              <a:buFont typeface="Arial" panose="020B0604020202020204" pitchFamily="34" charset="0"/>
              <a:buChar char="•"/>
            </a:pPr>
            <a:r>
              <a:rPr lang="de-DE" sz="2800" b="1" dirty="0" err="1" smtClean="0">
                <a:solidFill>
                  <a:schemeClr val="tx1"/>
                </a:solidFill>
              </a:rPr>
              <a:t>Logineo</a:t>
            </a:r>
            <a:endParaRPr lang="de-DE" sz="2800" b="1" dirty="0" smtClean="0">
              <a:solidFill>
                <a:schemeClr val="tx1"/>
              </a:solidFill>
            </a:endParaRPr>
          </a:p>
          <a:p>
            <a:pPr marL="457200" indent="-457200" algn="l">
              <a:buFont typeface="Arial" panose="020B0604020202020204" pitchFamily="34" charset="0"/>
              <a:buChar char="•"/>
            </a:pPr>
            <a:r>
              <a:rPr lang="de-DE" sz="2800" b="1" dirty="0" smtClean="0">
                <a:solidFill>
                  <a:schemeClr val="tx1"/>
                </a:solidFill>
              </a:rPr>
              <a:t>Arbeits- und Gesundheitsschutz</a:t>
            </a:r>
          </a:p>
          <a:p>
            <a:pPr algn="l"/>
            <a:endParaRPr lang="de-DE" sz="2800" b="1" dirty="0">
              <a:solidFill>
                <a:schemeClr val="tx1"/>
              </a:solidFill>
            </a:endParaRPr>
          </a:p>
          <a:p>
            <a:pPr algn="l"/>
            <a:endParaRPr lang="de-DE" sz="2800" b="1" dirty="0" smtClean="0">
              <a:solidFill>
                <a:schemeClr val="tx1"/>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27275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44624"/>
            <a:ext cx="7772400" cy="1152129"/>
          </a:xfrm>
        </p:spPr>
        <p:txBody>
          <a:bodyPr>
            <a:normAutofit/>
          </a:bodyPr>
          <a:lstStyle/>
          <a:p>
            <a:pPr algn="l"/>
            <a:r>
              <a:rPr lang="de-DE" sz="4400" b="1" dirty="0">
                <a:solidFill>
                  <a:schemeClr val="accent5">
                    <a:lumMod val="75000"/>
                  </a:schemeClr>
                </a:solidFill>
              </a:rPr>
              <a:t>3</a:t>
            </a:r>
            <a:r>
              <a:rPr lang="de-DE" sz="4400" b="1" dirty="0" smtClean="0">
                <a:solidFill>
                  <a:schemeClr val="accent5">
                    <a:lumMod val="75000"/>
                  </a:schemeClr>
                </a:solidFill>
              </a:rPr>
              <a:t>. Tätigkeitsbericht</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916832"/>
            <a:ext cx="7776864" cy="3721968"/>
          </a:xfrm>
        </p:spPr>
        <p:txBody>
          <a:bodyPr>
            <a:normAutofit/>
          </a:bodyPr>
          <a:lstStyle/>
          <a:p>
            <a:pPr marL="571500" indent="-571500" algn="l">
              <a:buFont typeface="Arial" panose="020B0604020202020204" pitchFamily="34" charset="0"/>
              <a:buChar char="•"/>
            </a:pPr>
            <a:r>
              <a:rPr lang="de-DE" sz="2800" b="1" dirty="0" smtClean="0">
                <a:solidFill>
                  <a:schemeClr val="tx1"/>
                </a:solidFill>
              </a:rPr>
              <a:t>Vereinbarung zur Gestaltung der Abordnungen ins Gemeinsame Lernen</a:t>
            </a:r>
          </a:p>
          <a:p>
            <a:pPr algn="l"/>
            <a:endParaRPr lang="de-DE" sz="2800" b="1" dirty="0" smtClean="0">
              <a:solidFill>
                <a:schemeClr val="tx1"/>
              </a:solidFill>
            </a:endParaRPr>
          </a:p>
          <a:p>
            <a:pPr marL="571500" indent="-571500" algn="l">
              <a:buFont typeface="Arial" panose="020B0604020202020204" pitchFamily="34" charset="0"/>
              <a:buChar char="•"/>
            </a:pPr>
            <a:r>
              <a:rPr lang="de-DE" sz="2800" b="1" dirty="0" smtClean="0">
                <a:solidFill>
                  <a:schemeClr val="tx1"/>
                </a:solidFill>
              </a:rPr>
              <a:t>Befristete Einstellungen</a:t>
            </a:r>
          </a:p>
          <a:p>
            <a:pPr algn="l"/>
            <a:endParaRPr lang="de-DE" sz="2800" b="1" dirty="0" smtClean="0">
              <a:solidFill>
                <a:schemeClr val="tx1"/>
              </a:solidFill>
            </a:endParaRPr>
          </a:p>
        </p:txBody>
      </p:sp>
      <p:sp>
        <p:nvSpPr>
          <p:cNvPr id="4" name="Rechteck 3"/>
          <p:cNvSpPr/>
          <p:nvPr/>
        </p:nvSpPr>
        <p:spPr>
          <a:xfrm>
            <a:off x="6732240" y="332656"/>
            <a:ext cx="2016224" cy="66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16473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sp>
        <p:nvSpPr>
          <p:cNvPr id="2" name="Titel 1"/>
          <p:cNvSpPr>
            <a:spLocks noGrp="1"/>
          </p:cNvSpPr>
          <p:nvPr>
            <p:ph type="ctrTitle"/>
          </p:nvPr>
        </p:nvSpPr>
        <p:spPr>
          <a:xfrm>
            <a:off x="685800" y="620689"/>
            <a:ext cx="7772400" cy="792087"/>
          </a:xfrm>
        </p:spPr>
        <p:txBody>
          <a:bodyPr>
            <a:noAutofit/>
          </a:bodyPr>
          <a:lstStyle/>
          <a:p>
            <a:r>
              <a:rPr lang="de-DE" sz="5400" b="1" dirty="0" smtClean="0">
                <a:solidFill>
                  <a:schemeClr val="accent5">
                    <a:lumMod val="75000"/>
                  </a:schemeClr>
                </a:solidFill>
              </a:rPr>
              <a:t>Vorgesehene Tagesordnung</a:t>
            </a:r>
            <a:endParaRPr lang="de-DE" sz="5400" b="1" dirty="0">
              <a:solidFill>
                <a:schemeClr val="accent5">
                  <a:lumMod val="75000"/>
                </a:schemeClr>
              </a:solidFill>
            </a:endParaRPr>
          </a:p>
        </p:txBody>
      </p:sp>
      <p:sp>
        <p:nvSpPr>
          <p:cNvPr id="3" name="Untertitel 2"/>
          <p:cNvSpPr>
            <a:spLocks noGrp="1"/>
          </p:cNvSpPr>
          <p:nvPr>
            <p:ph type="subTitle" idx="1"/>
          </p:nvPr>
        </p:nvSpPr>
        <p:spPr>
          <a:xfrm>
            <a:off x="683568" y="1556792"/>
            <a:ext cx="7776864" cy="4536504"/>
          </a:xfrm>
        </p:spPr>
        <p:txBody>
          <a:bodyPr>
            <a:normAutofit/>
          </a:bodyPr>
          <a:lstStyle/>
          <a:p>
            <a:pPr marL="457200" indent="-457200" algn="l">
              <a:buFontTx/>
              <a:buChar char="-"/>
            </a:pPr>
            <a:r>
              <a:rPr lang="de-DE" sz="2800" b="1" dirty="0" smtClean="0">
                <a:solidFill>
                  <a:schemeClr val="tx1"/>
                </a:solidFill>
              </a:rPr>
              <a:t>Information zu Reisekostenerstattung</a:t>
            </a:r>
          </a:p>
          <a:p>
            <a:pPr marL="457200" indent="-457200" algn="l">
              <a:buFontTx/>
              <a:buChar char="-"/>
            </a:pPr>
            <a:r>
              <a:rPr lang="de-DE" sz="2800" b="1" dirty="0" smtClean="0">
                <a:solidFill>
                  <a:schemeClr val="tx1"/>
                </a:solidFill>
              </a:rPr>
              <a:t>Bericht aus dem Hauptpersonalrat</a:t>
            </a:r>
          </a:p>
          <a:p>
            <a:pPr algn="l"/>
            <a:endParaRPr lang="de-DE" sz="1600" b="1" dirty="0" smtClean="0">
              <a:solidFill>
                <a:schemeClr val="tx1"/>
              </a:solidFill>
            </a:endParaRPr>
          </a:p>
          <a:p>
            <a:pPr algn="l"/>
            <a:r>
              <a:rPr lang="de-DE" sz="2800" b="1" dirty="0" smtClean="0">
                <a:solidFill>
                  <a:schemeClr val="tx1"/>
                </a:solidFill>
              </a:rPr>
              <a:t>3.  Tätigkeitsbericht</a:t>
            </a:r>
          </a:p>
          <a:p>
            <a:pPr algn="l"/>
            <a:endParaRPr lang="de-DE" sz="1600" b="1" dirty="0" smtClean="0">
              <a:solidFill>
                <a:schemeClr val="tx1"/>
              </a:solidFill>
            </a:endParaRPr>
          </a:p>
          <a:p>
            <a:pPr algn="l"/>
            <a:r>
              <a:rPr lang="de-DE" sz="2800" b="1" dirty="0" smtClean="0">
                <a:solidFill>
                  <a:schemeClr val="tx1"/>
                </a:solidFill>
              </a:rPr>
              <a:t>4.   Anfragen an den Personalrat</a:t>
            </a:r>
          </a:p>
          <a:p>
            <a:pPr algn="l"/>
            <a:endParaRPr lang="de-DE" sz="1600" b="1" dirty="0" smtClean="0">
              <a:solidFill>
                <a:schemeClr val="tx1"/>
              </a:solidFill>
            </a:endParaRPr>
          </a:p>
          <a:p>
            <a:pPr algn="l"/>
            <a:r>
              <a:rPr lang="de-DE" sz="2800" b="1" dirty="0" smtClean="0">
                <a:solidFill>
                  <a:schemeClr val="tx1"/>
                </a:solidFill>
              </a:rPr>
              <a:t>5.   Anträge an den Personalrat</a:t>
            </a:r>
          </a:p>
          <a:p>
            <a:pPr algn="l"/>
            <a:endParaRPr lang="de-DE" sz="1600" b="1" dirty="0" smtClean="0">
              <a:solidFill>
                <a:schemeClr val="tx1"/>
              </a:solidFill>
            </a:endParaRPr>
          </a:p>
          <a:p>
            <a:pPr algn="l"/>
            <a:r>
              <a:rPr lang="de-DE" sz="2800" b="1" dirty="0" smtClean="0">
                <a:solidFill>
                  <a:schemeClr val="tx1"/>
                </a:solidFill>
              </a:rPr>
              <a:t>6.   Verschiedenes</a:t>
            </a:r>
          </a:p>
          <a:p>
            <a:pPr algn="l"/>
            <a:endParaRPr lang="de-DE" sz="2800" b="1" dirty="0" smtClean="0">
              <a:solidFill>
                <a:schemeClr val="tx2"/>
              </a:solidFill>
            </a:endParaRPr>
          </a:p>
          <a:p>
            <a:pPr algn="l"/>
            <a:endParaRPr lang="de-DE" dirty="0">
              <a:solidFill>
                <a:schemeClr val="tx2"/>
              </a:solidFill>
            </a:endParaRPr>
          </a:p>
          <a:p>
            <a:pPr algn="l"/>
            <a:endParaRPr lang="de-DE" dirty="0" smtClean="0">
              <a:solidFill>
                <a:schemeClr val="tx2"/>
              </a:solidFill>
            </a:endParaRPr>
          </a:p>
          <a:p>
            <a:pPr marL="457200" indent="-457200" algn="l">
              <a:buAutoNum type="arabicPeriod"/>
            </a:pPr>
            <a:endParaRPr lang="de-DE" dirty="0"/>
          </a:p>
        </p:txBody>
      </p:sp>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252295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2" name="Titel 1"/>
          <p:cNvSpPr>
            <a:spLocks noGrp="1"/>
          </p:cNvSpPr>
          <p:nvPr>
            <p:ph type="ctrTitle"/>
          </p:nvPr>
        </p:nvSpPr>
        <p:spPr>
          <a:xfrm>
            <a:off x="685800" y="188640"/>
            <a:ext cx="7772400" cy="1152129"/>
          </a:xfrm>
        </p:spPr>
        <p:txBody>
          <a:bodyPr>
            <a:normAutofit/>
          </a:bodyPr>
          <a:lstStyle/>
          <a:p>
            <a:pPr algn="l"/>
            <a:r>
              <a:rPr lang="de-DE" sz="4400" b="1" dirty="0">
                <a:solidFill>
                  <a:schemeClr val="accent5">
                    <a:lumMod val="75000"/>
                  </a:schemeClr>
                </a:solidFill>
              </a:rPr>
              <a:t>3</a:t>
            </a:r>
            <a:r>
              <a:rPr lang="de-DE" sz="4400" b="1" dirty="0" smtClean="0">
                <a:solidFill>
                  <a:schemeClr val="accent5">
                    <a:lumMod val="75000"/>
                  </a:schemeClr>
                </a:solidFill>
              </a:rPr>
              <a:t>. Tätigkeitsbericht</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916832"/>
            <a:ext cx="7776864" cy="3721968"/>
          </a:xfrm>
        </p:spPr>
        <p:txBody>
          <a:bodyPr>
            <a:normAutofit/>
          </a:bodyPr>
          <a:lstStyle/>
          <a:p>
            <a:pPr algn="l"/>
            <a:r>
              <a:rPr lang="de-DE" sz="2800" b="1" u="sng" dirty="0" smtClean="0">
                <a:solidFill>
                  <a:schemeClr val="tx1"/>
                </a:solidFill>
              </a:rPr>
              <a:t>Anträge der letzten Personalversammlung</a:t>
            </a:r>
            <a:r>
              <a:rPr lang="de-DE" sz="2800" b="1" dirty="0" smtClean="0">
                <a:solidFill>
                  <a:schemeClr val="tx1"/>
                </a:solidFill>
              </a:rPr>
              <a:t>:</a:t>
            </a:r>
          </a:p>
          <a:p>
            <a:pPr marL="457200" indent="-457200" algn="l">
              <a:buFont typeface="Arial" panose="020B0604020202020204" pitchFamily="34" charset="0"/>
              <a:buChar char="•"/>
            </a:pPr>
            <a:r>
              <a:rPr lang="de-DE" sz="2800" b="1" dirty="0" smtClean="0">
                <a:solidFill>
                  <a:schemeClr val="tx1"/>
                </a:solidFill>
              </a:rPr>
              <a:t>Bessere Ausstattung der Förderschulen und des GL</a:t>
            </a:r>
          </a:p>
          <a:p>
            <a:pPr marL="457200" indent="-457200" algn="l">
              <a:buFont typeface="Arial" panose="020B0604020202020204" pitchFamily="34" charset="0"/>
              <a:buChar char="•"/>
            </a:pPr>
            <a:r>
              <a:rPr lang="de-DE" sz="2800" b="1" dirty="0" smtClean="0">
                <a:solidFill>
                  <a:schemeClr val="tx1"/>
                </a:solidFill>
              </a:rPr>
              <a:t>Versetzungen ins GL</a:t>
            </a:r>
          </a:p>
          <a:p>
            <a:pPr marL="457200" indent="-457200" algn="l">
              <a:buFont typeface="Arial" panose="020B0604020202020204" pitchFamily="34" charset="0"/>
              <a:buChar char="•"/>
            </a:pPr>
            <a:r>
              <a:rPr lang="de-DE" sz="2800" b="1" dirty="0" smtClean="0">
                <a:solidFill>
                  <a:schemeClr val="tx1"/>
                </a:solidFill>
              </a:rPr>
              <a:t>Teilstandorten</a:t>
            </a:r>
          </a:p>
          <a:p>
            <a:pPr marL="457200" indent="-457200" algn="l">
              <a:buFont typeface="Arial" panose="020B0604020202020204" pitchFamily="34" charset="0"/>
              <a:buChar char="•"/>
            </a:pPr>
            <a:r>
              <a:rPr lang="de-DE" sz="2800" b="1" dirty="0" smtClean="0">
                <a:solidFill>
                  <a:schemeClr val="tx1"/>
                </a:solidFill>
              </a:rPr>
              <a:t>Stellenberechnung an Schulen für Kranke</a:t>
            </a:r>
          </a:p>
          <a:p>
            <a:pPr marL="457200" indent="-457200" algn="l">
              <a:buFont typeface="Arial" panose="020B0604020202020204" pitchFamily="34" charset="0"/>
              <a:buChar char="•"/>
            </a:pPr>
            <a:r>
              <a:rPr lang="de-DE" sz="2800" b="1" dirty="0" smtClean="0">
                <a:solidFill>
                  <a:schemeClr val="tx1"/>
                </a:solidFill>
              </a:rPr>
              <a:t>Resolution „Fachlehrer*innen“</a:t>
            </a:r>
          </a:p>
        </p:txBody>
      </p:sp>
      <p:sp>
        <p:nvSpPr>
          <p:cNvPr id="4" name="Rechteck 3"/>
          <p:cNvSpPr/>
          <p:nvPr/>
        </p:nvSpPr>
        <p:spPr>
          <a:xfrm>
            <a:off x="6732240" y="332656"/>
            <a:ext cx="2016224" cy="66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42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36711"/>
            <a:ext cx="7772400" cy="1152129"/>
          </a:xfrm>
        </p:spPr>
        <p:txBody>
          <a:bodyPr>
            <a:normAutofit/>
          </a:bodyPr>
          <a:lstStyle/>
          <a:p>
            <a:pPr algn="l"/>
            <a:r>
              <a:rPr lang="de-DE" sz="4400" b="1" dirty="0">
                <a:solidFill>
                  <a:schemeClr val="accent5">
                    <a:lumMod val="75000"/>
                  </a:schemeClr>
                </a:solidFill>
              </a:rPr>
              <a:t>4</a:t>
            </a:r>
            <a:r>
              <a:rPr lang="de-DE" sz="4400" b="1" dirty="0" smtClean="0">
                <a:solidFill>
                  <a:schemeClr val="accent5">
                    <a:lumMod val="75000"/>
                  </a:schemeClr>
                </a:solidFill>
              </a:rPr>
              <a:t>.  Anfragen an den Personalrat</a:t>
            </a:r>
            <a:endParaRPr lang="de-DE" sz="4400" b="1" dirty="0">
              <a:solidFill>
                <a:schemeClr val="accent5">
                  <a:lumMod val="75000"/>
                </a:schemeClr>
              </a:solidFill>
            </a:endParaRPr>
          </a:p>
        </p:txBody>
      </p:sp>
      <p:sp>
        <p:nvSpPr>
          <p:cNvPr id="4" name="Rechteck 3"/>
          <p:cNvSpPr/>
          <p:nvPr/>
        </p:nvSpPr>
        <p:spPr>
          <a:xfrm>
            <a:off x="6732240" y="332656"/>
            <a:ext cx="2016224" cy="66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814016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457" y="836711"/>
            <a:ext cx="8600015" cy="1152129"/>
          </a:xfrm>
        </p:spPr>
        <p:txBody>
          <a:bodyPr>
            <a:noAutofit/>
          </a:bodyPr>
          <a:lstStyle/>
          <a:p>
            <a:pPr algn="l"/>
            <a:r>
              <a:rPr lang="de-DE" sz="4400" b="1" dirty="0">
                <a:solidFill>
                  <a:schemeClr val="accent5">
                    <a:lumMod val="75000"/>
                  </a:schemeClr>
                </a:solidFill>
              </a:rPr>
              <a:t>5</a:t>
            </a:r>
            <a:r>
              <a:rPr lang="de-DE" sz="4400" b="1" dirty="0" smtClean="0">
                <a:solidFill>
                  <a:schemeClr val="accent5">
                    <a:lumMod val="75000"/>
                  </a:schemeClr>
                </a:solidFill>
              </a:rPr>
              <a:t>.  Anträge der Personalversammlung</a:t>
            </a:r>
            <a:endParaRPr lang="de-DE" sz="4400" b="1" dirty="0">
              <a:solidFill>
                <a:schemeClr val="accent5">
                  <a:lumMod val="75000"/>
                </a:schemeClr>
              </a:solidFill>
            </a:endParaRPr>
          </a:p>
        </p:txBody>
      </p:sp>
      <p:sp>
        <p:nvSpPr>
          <p:cNvPr id="4" name="Rechteck 3"/>
          <p:cNvSpPr/>
          <p:nvPr/>
        </p:nvSpPr>
        <p:spPr>
          <a:xfrm>
            <a:off x="6732240" y="332656"/>
            <a:ext cx="2016224" cy="66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25744504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159221"/>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Antrag </a:t>
            </a:r>
            <a:r>
              <a:rPr lang="de-DE" sz="2400" b="1" dirty="0" smtClean="0">
                <a:solidFill>
                  <a:schemeClr val="accent1">
                    <a:lumMod val="75000"/>
                  </a:schemeClr>
                </a:solidFill>
              </a:rPr>
              <a:t>(creme)</a:t>
            </a:r>
            <a:r>
              <a:rPr lang="de-DE" sz="3600" b="1" dirty="0" smtClean="0">
                <a:solidFill>
                  <a:schemeClr val="accent1">
                    <a:lumMod val="75000"/>
                  </a:schemeClr>
                </a:solidFill>
              </a:rPr>
              <a:t/>
            </a:r>
            <a:br>
              <a:rPr lang="de-DE" sz="3600" b="1" dirty="0" smtClean="0">
                <a:solidFill>
                  <a:schemeClr val="accent1">
                    <a:lumMod val="75000"/>
                  </a:schemeClr>
                </a:solidFill>
              </a:rPr>
            </a:br>
            <a:r>
              <a:rPr lang="de-DE" sz="3600" b="1" dirty="0">
                <a:solidFill>
                  <a:schemeClr val="accent1">
                    <a:lumMod val="75000"/>
                  </a:schemeClr>
                </a:solidFill>
              </a:rPr>
              <a:t>- </a:t>
            </a:r>
            <a:r>
              <a:rPr lang="de-DE" sz="3600" b="1" dirty="0" smtClean="0">
                <a:solidFill>
                  <a:schemeClr val="accent1">
                    <a:lumMod val="75000"/>
                  </a:schemeClr>
                </a:solidFill>
              </a:rPr>
              <a:t>Ressourcen </a:t>
            </a:r>
            <a:r>
              <a:rPr lang="de-DE" sz="3600" b="1" dirty="0">
                <a:solidFill>
                  <a:schemeClr val="accent1">
                    <a:lumMod val="75000"/>
                  </a:schemeClr>
                </a:solidFill>
              </a:rPr>
              <a:t>an Förderschulen und im Gemeinsamen Lernen -</a:t>
            </a: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1772816"/>
            <a:ext cx="8687371" cy="3693319"/>
          </a:xfrm>
          <a:prstGeom prst="rect">
            <a:avLst/>
          </a:prstGeom>
          <a:noFill/>
        </p:spPr>
        <p:txBody>
          <a:bodyPr wrap="square" rtlCol="0">
            <a:spAutoFit/>
          </a:bodyPr>
          <a:lstStyle/>
          <a:p>
            <a:r>
              <a:rPr lang="de-DE" sz="2600" b="1" dirty="0"/>
              <a:t>Die Personalversammlung der Beschäftigten an Förderschulen und Schulen für Kranke bei der Bezirksregierung Düsseldorf fordert den Personalrat auf, sich bei den o.g. Adressaten für eine deutliche Verbesserung der personellen Ressourcen an Förderschulen und im Gemeinsamen Lernen einzusetzen, um den Anforderungen und Aufgaben im Rahmen der Inklusion sowie auch der Zuwanderung entsprechen zu können. Die hohe Belastung der Kolleg*innen und die Verschlechterung der Lernbedingungen können nur so abgemildert werden. </a:t>
            </a:r>
            <a:endParaRPr lang="de-DE" sz="2600" dirty="0"/>
          </a:p>
        </p:txBody>
      </p:sp>
    </p:spTree>
    <p:extLst>
      <p:ext uri="{BB962C8B-B14F-4D97-AF65-F5344CB8AC3E}">
        <p14:creationId xmlns:p14="http://schemas.microsoft.com/office/powerpoint/2010/main" val="3733900230"/>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159221"/>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Antrag </a:t>
            </a:r>
            <a:r>
              <a:rPr lang="de-DE" sz="2400" b="1" smtClean="0">
                <a:solidFill>
                  <a:schemeClr val="accent1">
                    <a:lumMod val="75000"/>
                  </a:schemeClr>
                </a:solidFill>
              </a:rPr>
              <a:t>(signalgelb</a:t>
            </a:r>
            <a:r>
              <a:rPr lang="de-DE" sz="2400" b="1" dirty="0" smtClean="0">
                <a:solidFill>
                  <a:schemeClr val="accent1">
                    <a:lumMod val="75000"/>
                  </a:schemeClr>
                </a:solidFill>
              </a:rPr>
              <a:t>)</a:t>
            </a:r>
            <a:r>
              <a:rPr lang="de-DE" sz="3600" b="1" dirty="0" smtClean="0">
                <a:solidFill>
                  <a:schemeClr val="accent1">
                    <a:lumMod val="75000"/>
                  </a:schemeClr>
                </a:solidFill>
              </a:rPr>
              <a:t> </a:t>
            </a:r>
            <a:br>
              <a:rPr lang="de-DE" sz="3600" b="1" dirty="0" smtClean="0">
                <a:solidFill>
                  <a:schemeClr val="accent1">
                    <a:lumMod val="75000"/>
                  </a:schemeClr>
                </a:solidFill>
              </a:rPr>
            </a:br>
            <a:r>
              <a:rPr lang="de-DE" sz="3600" b="1" dirty="0">
                <a:solidFill>
                  <a:schemeClr val="accent1">
                    <a:lumMod val="75000"/>
                  </a:schemeClr>
                </a:solidFill>
              </a:rPr>
              <a:t>- </a:t>
            </a:r>
            <a:r>
              <a:rPr lang="de-DE" sz="3600" b="1" dirty="0" smtClean="0">
                <a:solidFill>
                  <a:schemeClr val="accent1">
                    <a:lumMod val="75000"/>
                  </a:schemeClr>
                </a:solidFill>
              </a:rPr>
              <a:t>Lehramt </a:t>
            </a:r>
            <a:r>
              <a:rPr lang="de-DE" sz="3600" b="1" dirty="0">
                <a:solidFill>
                  <a:schemeClr val="accent1">
                    <a:lumMod val="75000"/>
                  </a:schemeClr>
                </a:solidFill>
              </a:rPr>
              <a:t>GY/GE bzw. BK mit einem Förderschwerpunkt  </a:t>
            </a:r>
            <a:r>
              <a:rPr lang="de-DE" sz="3600" b="1" dirty="0" smtClean="0">
                <a:solidFill>
                  <a:schemeClr val="accent1">
                    <a:lumMod val="75000"/>
                  </a:schemeClr>
                </a:solidFill>
              </a:rPr>
              <a:t>-</a:t>
            </a: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2060848"/>
            <a:ext cx="8687371" cy="3385542"/>
          </a:xfrm>
          <a:prstGeom prst="rect">
            <a:avLst/>
          </a:prstGeom>
          <a:noFill/>
        </p:spPr>
        <p:txBody>
          <a:bodyPr wrap="square" rtlCol="0">
            <a:spAutoFit/>
          </a:bodyPr>
          <a:lstStyle/>
          <a:p>
            <a:r>
              <a:rPr lang="de-DE" sz="2800" b="1" dirty="0"/>
              <a:t>Die Personalversammlung fordert die genannten Adressaten auf, sich für die Verbesserung der Einstellungsmöglichkeiten von Bewerber*innen mit der Lehramtsbefähigung Gymnasium/Gesamtschule bzw. Berufskolleg mit einem studierten Förderschwerpunkt im Gemeinsamen Lernen bzw. an Förderschulen einzusetzen.</a:t>
            </a:r>
            <a:r>
              <a:rPr lang="de-DE" sz="2800" dirty="0" smtClean="0"/>
              <a:t> </a:t>
            </a:r>
            <a:endParaRPr lang="de-DE" sz="2800" u="sng" dirty="0">
              <a:solidFill>
                <a:srgbClr val="FF0000"/>
              </a:solidFill>
            </a:endParaRPr>
          </a:p>
          <a:p>
            <a:pPr algn="ctr"/>
            <a:endParaRPr lang="de-DE" dirty="0"/>
          </a:p>
        </p:txBody>
      </p:sp>
    </p:spTree>
    <p:extLst>
      <p:ext uri="{BB962C8B-B14F-4D97-AF65-F5344CB8AC3E}">
        <p14:creationId xmlns:p14="http://schemas.microsoft.com/office/powerpoint/2010/main" val="1722744798"/>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159221"/>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Antrag </a:t>
            </a:r>
            <a:r>
              <a:rPr lang="de-DE" sz="2400" b="1" dirty="0" smtClean="0">
                <a:solidFill>
                  <a:schemeClr val="accent1">
                    <a:lumMod val="75000"/>
                  </a:schemeClr>
                </a:solidFill>
              </a:rPr>
              <a:t>(grün)</a:t>
            </a:r>
            <a:r>
              <a:rPr lang="de-DE" sz="3600" b="1" dirty="0" smtClean="0">
                <a:solidFill>
                  <a:schemeClr val="accent1">
                    <a:lumMod val="75000"/>
                  </a:schemeClr>
                </a:solidFill>
              </a:rPr>
              <a:t/>
            </a:r>
            <a:br>
              <a:rPr lang="de-DE" sz="3600" b="1" dirty="0" smtClean="0">
                <a:solidFill>
                  <a:schemeClr val="accent1">
                    <a:lumMod val="75000"/>
                  </a:schemeClr>
                </a:solidFill>
              </a:rPr>
            </a:br>
            <a:r>
              <a:rPr lang="de-DE" sz="3600" b="1" dirty="0">
                <a:solidFill>
                  <a:schemeClr val="accent1">
                    <a:lumMod val="75000"/>
                  </a:schemeClr>
                </a:solidFill>
              </a:rPr>
              <a:t>- </a:t>
            </a:r>
            <a:r>
              <a:rPr lang="de-DE" sz="3600" b="1" dirty="0" smtClean="0">
                <a:solidFill>
                  <a:schemeClr val="accent1">
                    <a:lumMod val="75000"/>
                  </a:schemeClr>
                </a:solidFill>
              </a:rPr>
              <a:t>Multiprofessionelle Teams -</a:t>
            </a: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1772816"/>
            <a:ext cx="8687371" cy="4401205"/>
          </a:xfrm>
          <a:prstGeom prst="rect">
            <a:avLst/>
          </a:prstGeom>
          <a:noFill/>
        </p:spPr>
        <p:txBody>
          <a:bodyPr wrap="square" rtlCol="0">
            <a:spAutoFit/>
          </a:bodyPr>
          <a:lstStyle/>
          <a:p>
            <a:r>
              <a:rPr lang="de-DE" sz="2800" b="1" dirty="0"/>
              <a:t>Die Personalversammlung der Beschäftigten an Förderschulen und Schulen für Kranke bei der Bezirksregierung Düsseldorf fordert den Personalrat auf, sich bei den o.g. Adressaten für zusätzliche Stellen additiv zu Lehrerstellen an Förderschulen einzusetzen, um multiprofessionelle Teams dauerhaft zu implementieren. Dies ist notwendig um den Anforderungen und Aufgaben im Rahmen von Individueller Förderung, Individualisierung der Lernprozesse und Lernwege Rechnung zu tragen. </a:t>
            </a:r>
            <a:endParaRPr lang="de-DE" dirty="0"/>
          </a:p>
        </p:txBody>
      </p:sp>
    </p:spTree>
    <p:extLst>
      <p:ext uri="{BB962C8B-B14F-4D97-AF65-F5344CB8AC3E}">
        <p14:creationId xmlns:p14="http://schemas.microsoft.com/office/powerpoint/2010/main" val="75831979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159221"/>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Antrag </a:t>
            </a:r>
            <a:r>
              <a:rPr lang="de-DE" sz="2400" b="1" dirty="0" smtClean="0">
                <a:solidFill>
                  <a:schemeClr val="accent1">
                    <a:lumMod val="75000"/>
                  </a:schemeClr>
                </a:solidFill>
              </a:rPr>
              <a:t>(hellblau)</a:t>
            </a:r>
            <a:r>
              <a:rPr lang="de-DE" sz="3600" b="1" dirty="0" smtClean="0">
                <a:solidFill>
                  <a:schemeClr val="accent1">
                    <a:lumMod val="75000"/>
                  </a:schemeClr>
                </a:solidFill>
              </a:rPr>
              <a:t/>
            </a:r>
            <a:br>
              <a:rPr lang="de-DE" sz="3600" b="1" dirty="0" smtClean="0">
                <a:solidFill>
                  <a:schemeClr val="accent1">
                    <a:lumMod val="75000"/>
                  </a:schemeClr>
                </a:solidFill>
              </a:rPr>
            </a:br>
            <a:r>
              <a:rPr lang="de-DE" sz="3600" b="1" dirty="0" smtClean="0">
                <a:solidFill>
                  <a:schemeClr val="accent1">
                    <a:lumMod val="75000"/>
                  </a:schemeClr>
                </a:solidFill>
              </a:rPr>
              <a:t>- Gesundheitsförderung -</a:t>
            </a: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2060848"/>
            <a:ext cx="8687371" cy="3385542"/>
          </a:xfrm>
          <a:prstGeom prst="rect">
            <a:avLst/>
          </a:prstGeom>
          <a:noFill/>
        </p:spPr>
        <p:txBody>
          <a:bodyPr wrap="square" rtlCol="0">
            <a:spAutoFit/>
          </a:bodyPr>
          <a:lstStyle/>
          <a:p>
            <a:r>
              <a:rPr lang="de-DE" sz="2800" b="1" dirty="0"/>
              <a:t>Die Personalversammlung der Beschäftigten an Förderschulen und Schulen für Kranke bei der Bezirksregierung Düsseldorf fordert den Personalrat auf, sich bei den o.g. Adressaten für eine deutliche Verbesserung der Angebote im Bereich der Gesundheitsförderung einzusetzen.  Die Angebote sind qualitativ und quantitativ zu erweitern.</a:t>
            </a:r>
            <a:r>
              <a:rPr lang="de-DE" sz="2800" dirty="0" smtClean="0"/>
              <a:t> </a:t>
            </a:r>
            <a:endParaRPr lang="de-DE" sz="2800" u="sng" dirty="0">
              <a:solidFill>
                <a:srgbClr val="FF0000"/>
              </a:solidFill>
            </a:endParaRPr>
          </a:p>
          <a:p>
            <a:pPr algn="ctr"/>
            <a:endParaRPr lang="de-DE" dirty="0"/>
          </a:p>
        </p:txBody>
      </p:sp>
    </p:spTree>
    <p:extLst>
      <p:ext uri="{BB962C8B-B14F-4D97-AF65-F5344CB8AC3E}">
        <p14:creationId xmlns:p14="http://schemas.microsoft.com/office/powerpoint/2010/main" val="3210651092"/>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159221"/>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Antrag </a:t>
            </a:r>
            <a:r>
              <a:rPr lang="de-DE" sz="2400" b="1" dirty="0" smtClean="0">
                <a:solidFill>
                  <a:schemeClr val="accent1">
                    <a:lumMod val="75000"/>
                  </a:schemeClr>
                </a:solidFill>
              </a:rPr>
              <a:t>(hellgelb)</a:t>
            </a:r>
            <a:r>
              <a:rPr lang="de-DE" sz="3600" b="1" dirty="0" smtClean="0">
                <a:solidFill>
                  <a:schemeClr val="accent1">
                    <a:lumMod val="75000"/>
                  </a:schemeClr>
                </a:solidFill>
              </a:rPr>
              <a:t/>
            </a:r>
            <a:br>
              <a:rPr lang="de-DE" sz="3600" b="1" dirty="0" smtClean="0">
                <a:solidFill>
                  <a:schemeClr val="accent1">
                    <a:lumMod val="75000"/>
                  </a:schemeClr>
                </a:solidFill>
              </a:rPr>
            </a:br>
            <a:r>
              <a:rPr lang="de-DE" sz="3600" b="1" dirty="0">
                <a:solidFill>
                  <a:schemeClr val="accent1">
                    <a:lumMod val="75000"/>
                  </a:schemeClr>
                </a:solidFill>
              </a:rPr>
              <a:t>- Ausbildungskapazitäten für das Lehramt Sonderpädagogische Förderung -</a:t>
            </a: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1772816"/>
            <a:ext cx="8687371" cy="4493538"/>
          </a:xfrm>
          <a:prstGeom prst="rect">
            <a:avLst/>
          </a:prstGeom>
          <a:noFill/>
        </p:spPr>
        <p:txBody>
          <a:bodyPr wrap="square" rtlCol="0">
            <a:spAutoFit/>
          </a:bodyPr>
          <a:lstStyle/>
          <a:p>
            <a:r>
              <a:rPr lang="de-DE" sz="2600" b="1" dirty="0"/>
              <a:t>Die Personalversammlung der Lehrerinnen und Lehrer an Förderschulen und Schulen für Kranke bei der Bezirksregierung Düsseldorf fordert die o.g. Adressaten auf, für eine bessere Bedarfsplanung zu sorgen und in Kooperation mit den Universitäten und Zentren für schulpraktische Lehrerausbildung die Anzahl der Studien- und Ausbildungsplätze für das Lehramt für sonderpädagogische Förderung den Erfordernissen eines inklusiven Schulsystems entsprechend zu erhöhen. Insbesondere ist das berufsbegleitende Studium dieses Lehramtes wieder zu ermöglichen.</a:t>
            </a:r>
            <a:endParaRPr lang="de-DE" sz="2600" dirty="0"/>
          </a:p>
        </p:txBody>
      </p:sp>
    </p:spTree>
    <p:extLst>
      <p:ext uri="{BB962C8B-B14F-4D97-AF65-F5344CB8AC3E}">
        <p14:creationId xmlns:p14="http://schemas.microsoft.com/office/powerpoint/2010/main" val="2929543694"/>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4473" y="159221"/>
            <a:ext cx="8672023" cy="1541587"/>
          </a:xfrm>
          <a:solidFill>
            <a:schemeClr val="bg1"/>
          </a:solidFill>
        </p:spPr>
        <p:txBody>
          <a:bodyPr>
            <a:noAutofit/>
          </a:bodyPr>
          <a:lstStyle/>
          <a:p>
            <a:pPr algn="ctr">
              <a:lnSpc>
                <a:spcPct val="100000"/>
              </a:lnSpc>
              <a:spcBef>
                <a:spcPts val="0"/>
              </a:spcBef>
            </a:pP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1800" dirty="0" smtClean="0">
                <a:solidFill>
                  <a:prstClr val="black"/>
                </a:solidFill>
                <a:latin typeface="Calibri" panose="020F0502020204030204"/>
                <a:ea typeface="+mn-ea"/>
                <a:cs typeface="+mn-cs"/>
              </a:rPr>
              <a:t/>
            </a:r>
            <a:br>
              <a:rPr lang="de-DE" sz="1800" dirty="0" smtClean="0">
                <a:solidFill>
                  <a:prstClr val="black"/>
                </a:solidFill>
                <a:latin typeface="Calibri" panose="020F0502020204030204"/>
                <a:ea typeface="+mn-ea"/>
                <a:cs typeface="+mn-cs"/>
              </a:rPr>
            </a:br>
            <a:r>
              <a:rPr lang="de-DE" sz="1800" dirty="0">
                <a:solidFill>
                  <a:prstClr val="black"/>
                </a:solidFill>
                <a:latin typeface="Calibri" panose="020F0502020204030204"/>
                <a:ea typeface="+mn-ea"/>
                <a:cs typeface="+mn-cs"/>
              </a:rPr>
              <a:t/>
            </a:r>
            <a:br>
              <a:rPr lang="de-DE" sz="1800" dirty="0">
                <a:solidFill>
                  <a:prstClr val="black"/>
                </a:solidFill>
                <a:latin typeface="Calibri" panose="020F0502020204030204"/>
                <a:ea typeface="+mn-ea"/>
                <a:cs typeface="+mn-cs"/>
              </a:rPr>
            </a:br>
            <a:r>
              <a:rPr lang="de-DE" sz="3600" b="1" dirty="0" smtClean="0">
                <a:solidFill>
                  <a:schemeClr val="accent1">
                    <a:lumMod val="75000"/>
                  </a:schemeClr>
                </a:solidFill>
              </a:rPr>
              <a:t>Antrag </a:t>
            </a:r>
            <a:r>
              <a:rPr lang="de-DE" sz="2400" b="1" dirty="0" smtClean="0">
                <a:solidFill>
                  <a:schemeClr val="accent1">
                    <a:lumMod val="75000"/>
                  </a:schemeClr>
                </a:solidFill>
              </a:rPr>
              <a:t>(rot)</a:t>
            </a:r>
            <a:r>
              <a:rPr lang="de-DE" sz="3600" b="1" dirty="0" smtClean="0">
                <a:solidFill>
                  <a:schemeClr val="accent1">
                    <a:lumMod val="75000"/>
                  </a:schemeClr>
                </a:solidFill>
              </a:rPr>
              <a:t/>
            </a:r>
            <a:br>
              <a:rPr lang="de-DE" sz="3600" b="1" dirty="0" smtClean="0">
                <a:solidFill>
                  <a:schemeClr val="accent1">
                    <a:lumMod val="75000"/>
                  </a:schemeClr>
                </a:solidFill>
              </a:rPr>
            </a:br>
            <a:r>
              <a:rPr lang="de-DE" sz="3600" b="1" dirty="0" smtClean="0">
                <a:solidFill>
                  <a:schemeClr val="accent1">
                    <a:lumMod val="75000"/>
                  </a:schemeClr>
                </a:solidFill>
              </a:rPr>
              <a:t>- Richtlinien/Lehrpläne -</a:t>
            </a:r>
            <a:r>
              <a:rPr lang="de-DE" sz="4800" dirty="0"/>
              <a:t/>
            </a:r>
            <a:br>
              <a:rPr lang="de-DE" sz="4800" dirty="0"/>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dirty="0" smtClean="0">
                <a:solidFill>
                  <a:schemeClr val="accent5">
                    <a:lumMod val="75000"/>
                  </a:schemeClr>
                </a:solidFill>
              </a:rPr>
              <a:t/>
            </a:r>
            <a:br>
              <a:rPr lang="de-DE" sz="4800" dirty="0" smtClean="0">
                <a:solidFill>
                  <a:schemeClr val="accent5">
                    <a:lumMod val="75000"/>
                  </a:schemeClr>
                </a:solidFill>
              </a:rPr>
            </a:br>
            <a:r>
              <a:rPr lang="de-DE" sz="4800" b="1" dirty="0">
                <a:solidFill>
                  <a:schemeClr val="accent5">
                    <a:lumMod val="75000"/>
                  </a:schemeClr>
                </a:solidFill>
              </a:rPr>
              <a:t/>
            </a:r>
            <a:br>
              <a:rPr lang="de-DE" sz="4800" b="1" dirty="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4800" b="1" dirty="0" smtClean="0">
                <a:solidFill>
                  <a:schemeClr val="accent5">
                    <a:lumMod val="75000"/>
                  </a:schemeClr>
                </a:solidFill>
              </a:rPr>
              <a:t/>
            </a:r>
            <a:br>
              <a:rPr lang="de-DE" sz="4800" b="1" dirty="0" smtClean="0">
                <a:solidFill>
                  <a:schemeClr val="accent5">
                    <a:lumMod val="75000"/>
                  </a:schemeClr>
                </a:solidFill>
              </a:rPr>
            </a:br>
            <a:r>
              <a:rPr lang="de-DE" sz="6000" b="1" dirty="0" smtClean="0">
                <a:solidFill>
                  <a:schemeClr val="accent5">
                    <a:lumMod val="75000"/>
                  </a:schemeClr>
                </a:solidFill>
              </a:rPr>
              <a:t/>
            </a:r>
            <a:br>
              <a:rPr lang="de-DE" sz="6000" b="1" dirty="0" smtClean="0">
                <a:solidFill>
                  <a:schemeClr val="accent5">
                    <a:lumMod val="75000"/>
                  </a:schemeClr>
                </a:solidFill>
              </a:rPr>
            </a:br>
            <a:endParaRPr lang="de-DE" sz="6000" b="1" dirty="0">
              <a:solidFill>
                <a:schemeClr val="accent5">
                  <a:lumMod val="75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
        <p:nvSpPr>
          <p:cNvPr id="8" name="Textfeld 7"/>
          <p:cNvSpPr txBox="1"/>
          <p:nvPr/>
        </p:nvSpPr>
        <p:spPr>
          <a:xfrm>
            <a:off x="349125" y="2060848"/>
            <a:ext cx="8687371" cy="3385542"/>
          </a:xfrm>
          <a:prstGeom prst="rect">
            <a:avLst/>
          </a:prstGeom>
          <a:noFill/>
        </p:spPr>
        <p:txBody>
          <a:bodyPr wrap="square" rtlCol="0">
            <a:spAutoFit/>
          </a:bodyPr>
          <a:lstStyle/>
          <a:p>
            <a:r>
              <a:rPr lang="de-DE" sz="2800" b="1" dirty="0"/>
              <a:t>Die Personalversammlung der Beschäftigten an Förderschulen und Schulen für Kranke bei der Bezirksregierung Düsseldorf fordert den Personalrat auf, sich bei den o.g. Adressaten für die Erstellung und Veröffentlichung aktueller Richtlinien und Lehrpläne für die Bildungsgänge Geistige Entwicklung und Lernen einzusetzen.</a:t>
            </a:r>
            <a:r>
              <a:rPr lang="de-DE" sz="2800" dirty="0" smtClean="0"/>
              <a:t> </a:t>
            </a:r>
            <a:endParaRPr lang="de-DE" sz="2800" u="sng" dirty="0">
              <a:solidFill>
                <a:srgbClr val="FF0000"/>
              </a:solidFill>
            </a:endParaRPr>
          </a:p>
          <a:p>
            <a:pPr algn="ctr"/>
            <a:endParaRPr lang="de-DE" dirty="0"/>
          </a:p>
        </p:txBody>
      </p:sp>
    </p:spTree>
    <p:extLst>
      <p:ext uri="{BB962C8B-B14F-4D97-AF65-F5344CB8AC3E}">
        <p14:creationId xmlns:p14="http://schemas.microsoft.com/office/powerpoint/2010/main" val="2005287417"/>
      </p:ext>
    </p:extLst>
  </p:cSld>
  <p:clrMapOvr>
    <a:masterClrMapping/>
  </p:clrMapOvr>
  <mc:AlternateContent xmlns:mc="http://schemas.openxmlformats.org/markup-compatibility/2006" xmlns:p14="http://schemas.microsoft.com/office/powerpoint/2010/main">
    <mc:Choice Requires="p14">
      <p:transition p14:dur="1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64097"/>
            <a:ext cx="7772400" cy="676671"/>
          </a:xfrm>
        </p:spPr>
        <p:txBody>
          <a:bodyPr>
            <a:noAutofit/>
          </a:bodyPr>
          <a:lstStyle/>
          <a:p>
            <a:pPr algn="l"/>
            <a:r>
              <a:rPr lang="de-DE" sz="4400" b="1" dirty="0">
                <a:solidFill>
                  <a:schemeClr val="accent5">
                    <a:lumMod val="75000"/>
                  </a:schemeClr>
                </a:solidFill>
              </a:rPr>
              <a:t>6</a:t>
            </a:r>
            <a:r>
              <a:rPr lang="de-DE" sz="4400" b="1" dirty="0" smtClean="0">
                <a:solidFill>
                  <a:schemeClr val="accent5">
                    <a:lumMod val="75000"/>
                  </a:schemeClr>
                </a:solidFill>
              </a:rPr>
              <a:t>. Verschiedenes</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556792"/>
            <a:ext cx="7776864" cy="4536504"/>
          </a:xfrm>
        </p:spPr>
        <p:txBody>
          <a:bodyPr>
            <a:normAutofit/>
          </a:bodyPr>
          <a:lstStyle/>
          <a:p>
            <a:endParaRPr lang="de-DE" sz="3600" b="1" dirty="0" smtClean="0">
              <a:solidFill>
                <a:schemeClr val="tx2"/>
              </a:solidFill>
            </a:endParaRPr>
          </a:p>
          <a:p>
            <a:r>
              <a:rPr lang="de-DE" sz="3600" b="1" dirty="0" smtClean="0">
                <a:solidFill>
                  <a:schemeClr val="tx1"/>
                </a:solidFill>
              </a:rPr>
              <a:t>Vielen </a:t>
            </a:r>
            <a:r>
              <a:rPr lang="de-DE" sz="3600" b="1" dirty="0">
                <a:solidFill>
                  <a:schemeClr val="tx1"/>
                </a:solidFill>
              </a:rPr>
              <a:t>Dank für Ihre Aufmerksamkeit!</a:t>
            </a:r>
          </a:p>
          <a:p>
            <a:endParaRPr lang="de-DE" sz="3600" b="1" dirty="0">
              <a:solidFill>
                <a:schemeClr val="tx1"/>
              </a:solidFill>
            </a:endParaRPr>
          </a:p>
          <a:p>
            <a:r>
              <a:rPr lang="de-DE" sz="3600" b="1" dirty="0">
                <a:solidFill>
                  <a:schemeClr val="tx1"/>
                </a:solidFill>
              </a:rPr>
              <a:t>Kommen Sie gut nach Hause! </a:t>
            </a:r>
          </a:p>
          <a:p>
            <a:pPr algn="l"/>
            <a:endParaRPr lang="de-DE" b="1" dirty="0" smtClean="0">
              <a:solidFill>
                <a:schemeClr val="tx2"/>
              </a:solidFill>
            </a:endParaRPr>
          </a:p>
        </p:txBody>
      </p:sp>
      <p:sp>
        <p:nvSpPr>
          <p:cNvPr id="4" name="Rechteck 3"/>
          <p:cNvSpPr/>
          <p:nvPr/>
        </p:nvSpPr>
        <p:spPr>
          <a:xfrm>
            <a:off x="6732240" y="332656"/>
            <a:ext cx="2016224" cy="66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886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sp>
        <p:nvSpPr>
          <p:cNvPr id="2" name="Titel 1"/>
          <p:cNvSpPr>
            <a:spLocks noGrp="1"/>
          </p:cNvSpPr>
          <p:nvPr>
            <p:ph type="ctrTitle"/>
          </p:nvPr>
        </p:nvSpPr>
        <p:spPr>
          <a:xfrm>
            <a:off x="107504" y="908721"/>
            <a:ext cx="8928992"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2227312"/>
            <a:ext cx="7776864" cy="3865984"/>
          </a:xfrm>
        </p:spPr>
        <p:txBody>
          <a:bodyPr>
            <a:normAutofit/>
          </a:bodyPr>
          <a:lstStyle/>
          <a:p>
            <a:pPr algn="l"/>
            <a:r>
              <a:rPr lang="de-DE" sz="3600" b="1" dirty="0" smtClean="0">
                <a:solidFill>
                  <a:schemeClr val="tx1"/>
                </a:solidFill>
              </a:rPr>
              <a:t>Die Zahl der Schüler*innen mit sonderpädagogischem Förderbedarf an Förderschulen und im Gemeinsamen </a:t>
            </a:r>
            <a:r>
              <a:rPr lang="de-DE" sz="3600" b="1" dirty="0">
                <a:solidFill>
                  <a:schemeClr val="tx1"/>
                </a:solidFill>
              </a:rPr>
              <a:t>Lernen </a:t>
            </a:r>
            <a:r>
              <a:rPr lang="de-DE" sz="3600" b="1" dirty="0" smtClean="0">
                <a:solidFill>
                  <a:schemeClr val="tx1"/>
                </a:solidFill>
              </a:rPr>
              <a:t>steigt.</a:t>
            </a:r>
          </a:p>
          <a:p>
            <a:pPr algn="l"/>
            <a:r>
              <a:rPr lang="de-DE" sz="3600" b="1" dirty="0" smtClean="0">
                <a:solidFill>
                  <a:schemeClr val="tx2"/>
                </a:solidFill>
              </a:rPr>
              <a:t> </a:t>
            </a:r>
          </a:p>
          <a:p>
            <a:pPr algn="l"/>
            <a:endParaRPr lang="de-DE" sz="3600" b="1" dirty="0" smtClean="0">
              <a:solidFill>
                <a:schemeClr val="tx2"/>
              </a:solidFill>
            </a:endParaRPr>
          </a:p>
          <a:p>
            <a:pPr algn="l"/>
            <a:endParaRPr lang="de-DE" sz="20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sp>
        <p:nvSpPr>
          <p:cNvPr id="4" name="Rechteck 3"/>
          <p:cNvSpPr/>
          <p:nvPr/>
        </p:nvSpPr>
        <p:spPr>
          <a:xfrm>
            <a:off x="7524328" y="332656"/>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346087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sp>
        <p:nvSpPr>
          <p:cNvPr id="2" name="Titel 1"/>
          <p:cNvSpPr>
            <a:spLocks noGrp="1"/>
          </p:cNvSpPr>
          <p:nvPr>
            <p:ph type="ctrTitle"/>
          </p:nvPr>
        </p:nvSpPr>
        <p:spPr>
          <a:xfrm>
            <a:off x="107504" y="44624"/>
            <a:ext cx="8856984"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052736"/>
            <a:ext cx="7776864" cy="4464496"/>
          </a:xfrm>
        </p:spPr>
        <p:txBody>
          <a:bodyPr>
            <a:normAutofit fontScale="92500" lnSpcReduction="10000"/>
          </a:bodyPr>
          <a:lstStyle/>
          <a:p>
            <a:pPr algn="l"/>
            <a:r>
              <a:rPr lang="de-DE" sz="3200" b="1" dirty="0" smtClean="0">
                <a:solidFill>
                  <a:schemeClr val="tx1"/>
                </a:solidFill>
              </a:rPr>
              <a:t>Förderschulen:</a:t>
            </a:r>
          </a:p>
          <a:p>
            <a:pPr algn="l"/>
            <a:r>
              <a:rPr lang="de-DE" sz="3200" b="1" dirty="0" smtClean="0">
                <a:solidFill>
                  <a:schemeClr val="tx1"/>
                </a:solidFill>
              </a:rPr>
              <a:t>2016/17:		19771</a:t>
            </a:r>
          </a:p>
          <a:p>
            <a:pPr algn="l"/>
            <a:r>
              <a:rPr lang="de-DE" sz="3200" b="1" dirty="0" smtClean="0">
                <a:solidFill>
                  <a:schemeClr val="tx1"/>
                </a:solidFill>
              </a:rPr>
              <a:t>2017/18:		20748 (Prognose) </a:t>
            </a:r>
          </a:p>
          <a:p>
            <a:pPr algn="l"/>
            <a:endParaRPr lang="de-DE" sz="3200" b="1" dirty="0" smtClean="0">
              <a:solidFill>
                <a:schemeClr val="tx1"/>
              </a:solidFill>
            </a:endParaRPr>
          </a:p>
          <a:p>
            <a:pPr algn="l"/>
            <a:r>
              <a:rPr lang="de-DE" sz="3200" b="1" dirty="0" smtClean="0">
                <a:solidFill>
                  <a:schemeClr val="tx1"/>
                </a:solidFill>
              </a:rPr>
              <a:t>Weniger: 		Lernen, SQ Sek I</a:t>
            </a:r>
          </a:p>
          <a:p>
            <a:pPr algn="l"/>
            <a:endParaRPr lang="de-DE" sz="3200" b="1" dirty="0" smtClean="0">
              <a:solidFill>
                <a:schemeClr val="tx1"/>
              </a:solidFill>
            </a:endParaRPr>
          </a:p>
          <a:p>
            <a:pPr algn="l"/>
            <a:r>
              <a:rPr lang="de-DE" sz="3200" b="1" dirty="0" smtClean="0">
                <a:solidFill>
                  <a:schemeClr val="tx1"/>
                </a:solidFill>
              </a:rPr>
              <a:t>Mehr: 		SQ Primar, ES, 						Schwerstbehinderte, KM, GG, 			SE, HK, Schule für Kranke</a:t>
            </a:r>
          </a:p>
          <a:p>
            <a:pPr algn="l"/>
            <a:endParaRPr lang="de-DE" sz="3600" b="1" dirty="0" smtClean="0">
              <a:solidFill>
                <a:schemeClr val="tx1"/>
              </a:solidFill>
            </a:endParaRPr>
          </a:p>
          <a:p>
            <a:pPr algn="l"/>
            <a:endParaRPr lang="de-DE" sz="20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39794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sp>
        <p:nvSpPr>
          <p:cNvPr id="2" name="Titel 1"/>
          <p:cNvSpPr>
            <a:spLocks noGrp="1"/>
          </p:cNvSpPr>
          <p:nvPr>
            <p:ph type="ctrTitle"/>
          </p:nvPr>
        </p:nvSpPr>
        <p:spPr>
          <a:xfrm>
            <a:off x="220457" y="188640"/>
            <a:ext cx="8744031"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484784"/>
            <a:ext cx="7776864" cy="4464496"/>
          </a:xfrm>
        </p:spPr>
        <p:txBody>
          <a:bodyPr>
            <a:normAutofit/>
          </a:bodyPr>
          <a:lstStyle/>
          <a:p>
            <a:pPr algn="l"/>
            <a:r>
              <a:rPr lang="de-DE" sz="3200" b="1" dirty="0" smtClean="0">
                <a:solidFill>
                  <a:schemeClr val="tx1"/>
                </a:solidFill>
              </a:rPr>
              <a:t>Gemeinsames Lernen SEK I:</a:t>
            </a:r>
          </a:p>
          <a:p>
            <a:pPr algn="l"/>
            <a:r>
              <a:rPr lang="de-DE" sz="3200" b="1" dirty="0" smtClean="0">
                <a:solidFill>
                  <a:schemeClr val="tx1"/>
                </a:solidFill>
              </a:rPr>
              <a:t>2016/17:		7754</a:t>
            </a:r>
          </a:p>
          <a:p>
            <a:pPr algn="l"/>
            <a:r>
              <a:rPr lang="de-DE" sz="3200" b="1" dirty="0" smtClean="0">
                <a:solidFill>
                  <a:schemeClr val="tx1"/>
                </a:solidFill>
              </a:rPr>
              <a:t>2017/18:		9263 (Prognose) </a:t>
            </a:r>
          </a:p>
          <a:p>
            <a:pPr algn="l"/>
            <a:endParaRPr lang="de-DE" sz="3200" b="1" dirty="0" smtClean="0">
              <a:solidFill>
                <a:schemeClr val="tx1"/>
              </a:solidFill>
            </a:endParaRPr>
          </a:p>
          <a:p>
            <a:pPr algn="l"/>
            <a:r>
              <a:rPr lang="de-DE" sz="3200" b="1" dirty="0" smtClean="0">
                <a:solidFill>
                  <a:schemeClr val="tx1"/>
                </a:solidFill>
              </a:rPr>
              <a:t>Mehr: 		SQ , ES, </a:t>
            </a:r>
            <a:r>
              <a:rPr lang="de-DE" sz="3200" b="1" dirty="0" err="1" smtClean="0">
                <a:solidFill>
                  <a:schemeClr val="tx1"/>
                </a:solidFill>
              </a:rPr>
              <a:t>Schwerstbeh</a:t>
            </a:r>
            <a:r>
              <a:rPr lang="de-DE" sz="3200" b="1" dirty="0" smtClean="0">
                <a:solidFill>
                  <a:schemeClr val="tx1"/>
                </a:solidFill>
              </a:rPr>
              <a:t>. ES,	</a:t>
            </a:r>
            <a:r>
              <a:rPr lang="de-DE" sz="3200" b="1" dirty="0">
                <a:solidFill>
                  <a:schemeClr val="tx1"/>
                </a:solidFill>
              </a:rPr>
              <a:t>	</a:t>
            </a:r>
            <a:r>
              <a:rPr lang="de-DE" sz="3200" b="1" dirty="0" smtClean="0">
                <a:solidFill>
                  <a:schemeClr val="tx1"/>
                </a:solidFill>
              </a:rPr>
              <a:t> 		LE, KM, GG, SE, HK </a:t>
            </a:r>
          </a:p>
          <a:p>
            <a:pPr algn="l"/>
            <a:r>
              <a:rPr lang="de-DE" sz="3200" b="1" dirty="0">
                <a:solidFill>
                  <a:schemeClr val="tx1"/>
                </a:solidFill>
              </a:rPr>
              <a:t>W</a:t>
            </a:r>
            <a:r>
              <a:rPr lang="de-DE" sz="3200" b="1" dirty="0" smtClean="0">
                <a:solidFill>
                  <a:schemeClr val="tx1"/>
                </a:solidFill>
              </a:rPr>
              <a:t>eniger: 		Schwerstbehinderte GG/KM</a:t>
            </a:r>
            <a:r>
              <a:rPr lang="de-DE" sz="3200" b="1" dirty="0" smtClean="0">
                <a:solidFill>
                  <a:schemeClr val="tx2"/>
                </a:solidFill>
              </a:rPr>
              <a:t> </a:t>
            </a:r>
          </a:p>
          <a:p>
            <a:pPr algn="l"/>
            <a:endParaRPr lang="de-DE" sz="20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138155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32656"/>
            <a:ext cx="8784976"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484784"/>
            <a:ext cx="7776864" cy="4464496"/>
          </a:xfrm>
        </p:spPr>
        <p:txBody>
          <a:bodyPr>
            <a:normAutofit/>
          </a:bodyPr>
          <a:lstStyle/>
          <a:p>
            <a:pPr algn="l"/>
            <a:r>
              <a:rPr lang="de-DE" sz="3200" b="1" dirty="0" smtClean="0">
                <a:solidFill>
                  <a:schemeClr val="tx1"/>
                </a:solidFill>
              </a:rPr>
              <a:t>Schüler*innen  mit </a:t>
            </a:r>
            <a:r>
              <a:rPr lang="de-DE" sz="3200" b="1" dirty="0" err="1" smtClean="0">
                <a:solidFill>
                  <a:schemeClr val="tx1"/>
                </a:solidFill>
              </a:rPr>
              <a:t>sonderpäd</a:t>
            </a:r>
            <a:r>
              <a:rPr lang="de-DE" sz="3200" b="1" dirty="0" smtClean="0">
                <a:solidFill>
                  <a:schemeClr val="tx1"/>
                </a:solidFill>
              </a:rPr>
              <a:t>. Förderbedarf insgesamt:</a:t>
            </a:r>
          </a:p>
          <a:p>
            <a:pPr algn="l"/>
            <a:endParaRPr lang="de-DE" sz="3200" b="1" dirty="0" smtClean="0">
              <a:solidFill>
                <a:schemeClr val="tx1"/>
              </a:solidFill>
            </a:endParaRPr>
          </a:p>
          <a:p>
            <a:pPr algn="l"/>
            <a:r>
              <a:rPr lang="de-DE" sz="3200" b="1" dirty="0">
                <a:solidFill>
                  <a:schemeClr val="tx1"/>
                </a:solidFill>
              </a:rPr>
              <a:t>	</a:t>
            </a:r>
            <a:r>
              <a:rPr lang="de-DE" sz="3200" b="1" dirty="0" smtClean="0">
                <a:solidFill>
                  <a:schemeClr val="tx1"/>
                </a:solidFill>
              </a:rPr>
              <a:t>2016/17:		32805</a:t>
            </a:r>
          </a:p>
          <a:p>
            <a:pPr algn="l"/>
            <a:r>
              <a:rPr lang="de-DE" sz="3200" b="1" dirty="0" smtClean="0">
                <a:solidFill>
                  <a:schemeClr val="tx1"/>
                </a:solidFill>
              </a:rPr>
              <a:t>	2017/18:		36105 (Prognose) </a:t>
            </a:r>
          </a:p>
          <a:p>
            <a:pPr algn="l"/>
            <a:endParaRPr lang="de-DE" sz="3200" b="1" dirty="0" smtClean="0">
              <a:solidFill>
                <a:schemeClr val="tx2"/>
              </a:solidFill>
            </a:endParaRPr>
          </a:p>
          <a:p>
            <a:pPr algn="l"/>
            <a:endParaRPr lang="de-DE" sz="3600" b="1" dirty="0" smtClean="0">
              <a:solidFill>
                <a:schemeClr val="tx2"/>
              </a:solidFill>
            </a:endParaRPr>
          </a:p>
          <a:p>
            <a:pPr algn="l"/>
            <a:endParaRPr lang="de-DE" sz="20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sp>
        <p:nvSpPr>
          <p:cNvPr id="4" name="Rechteck 3"/>
          <p:cNvSpPr/>
          <p:nvPr/>
        </p:nvSpPr>
        <p:spPr>
          <a:xfrm>
            <a:off x="7524328" y="332656"/>
            <a:ext cx="129614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pic>
        <p:nvPicPr>
          <p:cNvPr id="9"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28241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55184"/>
            <a:ext cx="9144000" cy="1702816"/>
          </a:xfrm>
          <a:prstGeom prst="rect">
            <a:avLst/>
          </a:prstGeom>
        </p:spPr>
      </p:pic>
      <p:sp>
        <p:nvSpPr>
          <p:cNvPr id="2" name="Titel 1"/>
          <p:cNvSpPr>
            <a:spLocks noGrp="1"/>
          </p:cNvSpPr>
          <p:nvPr>
            <p:ph type="ctrTitle"/>
          </p:nvPr>
        </p:nvSpPr>
        <p:spPr>
          <a:xfrm>
            <a:off x="179512" y="260648"/>
            <a:ext cx="8784976" cy="936103"/>
          </a:xfrm>
        </p:spPr>
        <p:txBody>
          <a:bodyPr>
            <a:noAutofit/>
          </a:bodyPr>
          <a:lstStyle/>
          <a:p>
            <a:pPr algn="l"/>
            <a:r>
              <a:rPr lang="de-DE" sz="4400" b="1" dirty="0" smtClean="0">
                <a:solidFill>
                  <a:schemeClr val="accent5">
                    <a:lumMod val="75000"/>
                  </a:schemeClr>
                </a:solidFill>
              </a:rPr>
              <a:t>Daten: Schülerzahlen, Stellen, Personal</a:t>
            </a:r>
            <a:endParaRPr lang="de-DE" sz="4400" b="1" dirty="0">
              <a:solidFill>
                <a:schemeClr val="accent5">
                  <a:lumMod val="75000"/>
                </a:schemeClr>
              </a:solidFill>
            </a:endParaRPr>
          </a:p>
        </p:txBody>
      </p:sp>
      <p:sp>
        <p:nvSpPr>
          <p:cNvPr id="3" name="Untertitel 2"/>
          <p:cNvSpPr>
            <a:spLocks noGrp="1"/>
          </p:cNvSpPr>
          <p:nvPr>
            <p:ph type="subTitle" idx="1"/>
          </p:nvPr>
        </p:nvSpPr>
        <p:spPr>
          <a:xfrm>
            <a:off x="683568" y="1268760"/>
            <a:ext cx="7776864" cy="4464496"/>
          </a:xfrm>
        </p:spPr>
        <p:txBody>
          <a:bodyPr>
            <a:normAutofit/>
          </a:bodyPr>
          <a:lstStyle/>
          <a:p>
            <a:pPr algn="l"/>
            <a:r>
              <a:rPr lang="de-DE" sz="3200" b="1" dirty="0" smtClean="0">
                <a:solidFill>
                  <a:schemeClr val="tx1"/>
                </a:solidFill>
              </a:rPr>
              <a:t>Personalbedarf steigt an!</a:t>
            </a:r>
            <a:br>
              <a:rPr lang="de-DE" sz="3200" b="1" dirty="0" smtClean="0">
                <a:solidFill>
                  <a:schemeClr val="tx1"/>
                </a:solidFill>
              </a:rPr>
            </a:br>
            <a:r>
              <a:rPr lang="de-DE" sz="3200" b="1" dirty="0" smtClean="0">
                <a:solidFill>
                  <a:schemeClr val="tx1"/>
                </a:solidFill>
              </a:rPr>
              <a:t/>
            </a:r>
            <a:br>
              <a:rPr lang="de-DE" sz="3200" b="1" dirty="0" smtClean="0">
                <a:solidFill>
                  <a:schemeClr val="tx1"/>
                </a:solidFill>
              </a:rPr>
            </a:br>
            <a:r>
              <a:rPr lang="de-DE" sz="3200" b="1" dirty="0" smtClean="0">
                <a:solidFill>
                  <a:schemeClr val="tx1"/>
                </a:solidFill>
              </a:rPr>
              <a:t>LES-Budget für den Bezirk Düsseldorf:</a:t>
            </a:r>
          </a:p>
          <a:p>
            <a:pPr marL="457200" indent="-457200" algn="l">
              <a:buFont typeface="Arial" panose="020B0604020202020204" pitchFamily="34" charset="0"/>
              <a:buChar char="•"/>
            </a:pPr>
            <a:r>
              <a:rPr lang="de-DE" sz="3200" b="1" dirty="0" smtClean="0">
                <a:solidFill>
                  <a:schemeClr val="tx1"/>
                </a:solidFill>
              </a:rPr>
              <a:t>Schuljahr 2016/17		2466,1 Stellen</a:t>
            </a:r>
          </a:p>
          <a:p>
            <a:pPr marL="457200" indent="-457200" algn="l">
              <a:buFont typeface="Arial" panose="020B0604020202020204" pitchFamily="34" charset="0"/>
              <a:buChar char="•"/>
            </a:pPr>
            <a:r>
              <a:rPr lang="de-DE" sz="3200" b="1" dirty="0" smtClean="0">
                <a:solidFill>
                  <a:schemeClr val="tx1"/>
                </a:solidFill>
              </a:rPr>
              <a:t>01.02.2017			2666,1 Stellen</a:t>
            </a:r>
            <a:endParaRPr lang="de-DE" sz="3200" b="1" dirty="0">
              <a:solidFill>
                <a:schemeClr val="tx1"/>
              </a:solidFill>
            </a:endParaRPr>
          </a:p>
          <a:p>
            <a:pPr marL="457200" indent="-457200" algn="l">
              <a:buFont typeface="Arial" panose="020B0604020202020204" pitchFamily="34" charset="0"/>
              <a:buChar char="•"/>
            </a:pPr>
            <a:r>
              <a:rPr lang="de-DE" sz="3200" b="1" dirty="0" smtClean="0">
                <a:solidFill>
                  <a:schemeClr val="tx1"/>
                </a:solidFill>
              </a:rPr>
              <a:t>Schuljahr 2017/18  	2699,1 Stellen</a:t>
            </a:r>
          </a:p>
          <a:p>
            <a:pPr algn="l"/>
            <a:endParaRPr lang="de-DE" sz="3200" b="1" dirty="0" smtClean="0">
              <a:solidFill>
                <a:schemeClr val="tx1"/>
              </a:solidFill>
            </a:endParaRPr>
          </a:p>
          <a:p>
            <a:pPr algn="l"/>
            <a:r>
              <a:rPr lang="de-DE" sz="3200" b="1" dirty="0" smtClean="0">
                <a:solidFill>
                  <a:schemeClr val="tx1"/>
                </a:solidFill>
              </a:rPr>
              <a:t>Für diesen Bedarf wurde nicht ausgebildet!</a:t>
            </a:r>
          </a:p>
          <a:p>
            <a:pPr algn="l"/>
            <a:endParaRPr lang="de-DE" sz="3200" b="1" dirty="0" smtClean="0">
              <a:solidFill>
                <a:schemeClr val="tx2"/>
              </a:solidFill>
            </a:endParaRPr>
          </a:p>
          <a:p>
            <a:pPr algn="l"/>
            <a:endParaRPr lang="de-DE" sz="3600" b="1" dirty="0" smtClean="0">
              <a:solidFill>
                <a:schemeClr val="tx2"/>
              </a:solidFill>
            </a:endParaRPr>
          </a:p>
          <a:p>
            <a:pPr algn="l"/>
            <a:endParaRPr lang="de-DE" sz="2000" b="1" dirty="0">
              <a:solidFill>
                <a:schemeClr val="tx2"/>
              </a:solidFill>
            </a:endParaRPr>
          </a:p>
          <a:p>
            <a:pPr algn="l"/>
            <a:endParaRPr lang="de-DE" sz="3600" b="1" dirty="0">
              <a:solidFill>
                <a:schemeClr val="tx2"/>
              </a:solidFill>
            </a:endParaRPr>
          </a:p>
          <a:p>
            <a:pPr algn="l"/>
            <a:endParaRPr lang="de-DE" sz="3600" b="1" dirty="0">
              <a:solidFill>
                <a:schemeClr val="tx2"/>
              </a:solidFill>
            </a:endParaRPr>
          </a:p>
        </p:txBody>
      </p:sp>
      <p:pic>
        <p:nvPicPr>
          <p:cNvPr id="6" name="Picture 2" descr="http://upload.wikimedia.org/wikipedia/commons/thumb/0/05/Wappen_nrw.svg/508px-Wappen_nrw.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457" y="6425024"/>
            <a:ext cx="257337"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58671" y="6424492"/>
            <a:ext cx="2448272" cy="369332"/>
          </a:xfrm>
          <a:prstGeom prst="rect">
            <a:avLst/>
          </a:prstGeom>
          <a:noFill/>
        </p:spPr>
        <p:txBody>
          <a:bodyPr wrap="square" rtlCol="0">
            <a:spAutoFit/>
          </a:bodyPr>
          <a:lstStyle/>
          <a:p>
            <a:r>
              <a:rPr lang="de-DE" sz="900" b="1" dirty="0">
                <a:solidFill>
                  <a:prstClr val="black"/>
                </a:solidFill>
              </a:rPr>
              <a:t>Personalrat Förderschulen und Schulen für Kranke </a:t>
            </a:r>
            <a:r>
              <a:rPr lang="de-DE" sz="900" b="1" dirty="0" smtClean="0">
                <a:solidFill>
                  <a:prstClr val="black"/>
                </a:solidFill>
              </a:rPr>
              <a:t>bei </a:t>
            </a:r>
            <a:r>
              <a:rPr lang="de-DE" sz="900" b="1" dirty="0">
                <a:solidFill>
                  <a:prstClr val="black"/>
                </a:solidFill>
              </a:rPr>
              <a:t>der Bezirksregierung Düsseldorf</a:t>
            </a:r>
          </a:p>
        </p:txBody>
      </p:sp>
    </p:spTree>
    <p:extLst>
      <p:ext uri="{BB962C8B-B14F-4D97-AF65-F5344CB8AC3E}">
        <p14:creationId xmlns:p14="http://schemas.microsoft.com/office/powerpoint/2010/main" val="23961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3894</Words>
  <Application>Microsoft Office PowerPoint</Application>
  <PresentationFormat>Bildschirmpräsentation (4:3)</PresentationFormat>
  <Paragraphs>647</Paragraphs>
  <Slides>49</Slides>
  <Notes>49</Notes>
  <HiddenSlides>0</HiddenSlides>
  <MMClips>0</MMClips>
  <ScaleCrop>false</ScaleCrop>
  <HeadingPairs>
    <vt:vector size="6" baseType="variant">
      <vt:variant>
        <vt:lpstr>Design</vt:lpstr>
      </vt:variant>
      <vt:variant>
        <vt:i4>1</vt:i4>
      </vt:variant>
      <vt:variant>
        <vt:lpstr>Verknüpfungen</vt:lpstr>
      </vt:variant>
      <vt:variant>
        <vt:i4>7</vt:i4>
      </vt:variant>
      <vt:variant>
        <vt:lpstr>Folientitel</vt:lpstr>
      </vt:variant>
      <vt:variant>
        <vt:i4>49</vt:i4>
      </vt:variant>
    </vt:vector>
  </HeadingPairs>
  <TitlesOfParts>
    <vt:vector size="57" baseType="lpstr">
      <vt:lpstr>Office Theme</vt:lpstr>
      <vt:lpstr>Macintosh HD:Users:michaelhalein:Desktop:PV Dienstreiseregelung.docx!OLE_LINK4</vt:lpstr>
      <vt:lpstr>Macintosh HD:Users:michaelhalein:Desktop:PV Dienstreiseregelung.docx!OLE_LINK5</vt:lpstr>
      <vt:lpstr>Macintosh HD:Users:michaelhalein:Desktop:PV Dienstreiseregelung.docx!OLE_LINK6</vt:lpstr>
      <vt:lpstr>Macintosh HD:Users:michaelhalein:Desktop:PV Dienstreiseregelung.docx!OLE_LINK7</vt:lpstr>
      <vt:lpstr>Macintosh HD:Users:michaelhalein:Desktop:PV Dienstreiseregelung.docx!OLE_LINK9</vt:lpstr>
      <vt:lpstr>Macintosh HD:Users:michaelhalein:Desktop:PV Dienstreiseregelung.docx!OLE_LINK10</vt:lpstr>
      <vt:lpstr>Macintosh HD:Users:michaelhalein:Desktop:PV Dienstreiseregelung.docx!OLE_LINK12</vt:lpstr>
      <vt:lpstr>Herzlich Willkommen zur  Personalversammlung 2017  30. Mai 2017</vt:lpstr>
      <vt:lpstr>PowerPoint-Präsentation</vt:lpstr>
      <vt:lpstr>Vorgesehene Tagesordnung</vt:lpstr>
      <vt:lpstr>Vorgesehene Tagesordnung</vt:lpstr>
      <vt:lpstr>Daten: Schülerzahlen, Stellen, Personal</vt:lpstr>
      <vt:lpstr>Daten: Schülerzahlen, Stellen, Personal</vt:lpstr>
      <vt:lpstr>Daten: Schülerzahlen, Stellen, Personal</vt:lpstr>
      <vt:lpstr>Daten: Schülerzahlen, Stellen, Personal</vt:lpstr>
      <vt:lpstr>Daten: Schülerzahlen, Stellen, Personal</vt:lpstr>
      <vt:lpstr>Daten: Schülerzahlen, Stellen, Personal</vt:lpstr>
      <vt:lpstr>Daten: Schülerzahlen, Stellen, Personal</vt:lpstr>
      <vt:lpstr>Daten: Schülerzahlen, Stellen, Personal</vt:lpstr>
      <vt:lpstr>Belastungssituation und Forderungen</vt:lpstr>
      <vt:lpstr>Belastungssituation und Forderungen</vt:lpstr>
      <vt:lpstr>Überlastungsanzeige</vt:lpstr>
      <vt:lpstr>Überlastungsanzeige</vt:lpstr>
      <vt:lpstr>Überlastungsanzeige</vt:lpstr>
      <vt:lpstr>     Dienstrechtsreform (Modernisierung des Dienstrechts)     </vt:lpstr>
      <vt:lpstr>     Dienstrechtsreform      </vt:lpstr>
      <vt:lpstr>     Dienstrechtsreform      </vt:lpstr>
      <vt:lpstr>     Dienstrechtsreform      </vt:lpstr>
      <vt:lpstr>     Dienstrechtsreform      </vt:lpstr>
      <vt:lpstr>     Dienstrechtsreform      </vt:lpstr>
      <vt:lpstr>     Dienstrechtsreform      </vt:lpstr>
      <vt:lpstr>     Dienstrechtsreform      </vt:lpstr>
      <vt:lpstr>     Dienstrechtsreform      </vt:lpstr>
      <vt:lpstr>     Dienstrechtsreform      </vt:lpstr>
      <vt:lpstr>     Dienstrechtsreform      </vt:lpstr>
      <vt:lpstr>     Dienstrechtsreform      </vt:lpstr>
      <vt:lpstr>            Tarifrunde 2017 für den öffentlichen Dienst der Länder (TV-L)        </vt:lpstr>
      <vt:lpstr>            Tarifrunde 2017 für den öffentlichen Dienst der Länder (TV-L)        </vt:lpstr>
      <vt:lpstr>            Tarifrunde 2017 für den öffentlichen Dienst der Länder (TV-L)        </vt:lpstr>
      <vt:lpstr>            Tarifrunde 2017 für den öffentlichen Dienst der Länder (TV-L)        </vt:lpstr>
      <vt:lpstr>Dienstreisen  -  und Fahrtkosten  SACHLAGE:  Schulen  und   Wohnort im  gleichen Dienstort      </vt:lpstr>
      <vt:lpstr>PowerPoint-Präsentation</vt:lpstr>
      <vt:lpstr>PowerPoint-Präsentation</vt:lpstr>
      <vt:lpstr>PowerPoint-Präsentation</vt:lpstr>
      <vt:lpstr>Informationen aus dem Hauptpersonalrat</vt:lpstr>
      <vt:lpstr>3. Tätigkeitsbericht</vt:lpstr>
      <vt:lpstr>3. Tätigkeitsbericht</vt:lpstr>
      <vt:lpstr>4.  Anfragen an den Personalrat</vt:lpstr>
      <vt:lpstr>5.  Anträge der Personalversammlung</vt:lpstr>
      <vt:lpstr>            Antrag (creme) - Ressourcen an Förderschulen und im Gemeinsamen Lernen -       </vt:lpstr>
      <vt:lpstr>            Antrag (signalgelb)  - Lehramt GY/GE bzw. BK mit einem Förderschwerpunkt  -       </vt:lpstr>
      <vt:lpstr>            Antrag (grün) - Multiprofessionelle Teams -       </vt:lpstr>
      <vt:lpstr>            Antrag (hellblau) - Gesundheitsförderung -       </vt:lpstr>
      <vt:lpstr>            Antrag (hellgelb) - Ausbildungskapazitäten für das Lehramt Sonderpädagogische Förderung -       </vt:lpstr>
      <vt:lpstr>            Antrag (rot) - Richtlinien/Lehrpläne -       </vt:lpstr>
      <vt:lpstr>6. Verschiedenes</vt:lpstr>
    </vt:vector>
  </TitlesOfParts>
  <Company>Bezirksregierung Düsseldorf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Personalversammlung 2016</dc:title>
  <dc:creator>Kleinöder, Wolfgang</dc:creator>
  <cp:lastModifiedBy>KleinoederW</cp:lastModifiedBy>
  <cp:revision>92</cp:revision>
  <cp:lastPrinted>2017-05-29T12:53:39Z</cp:lastPrinted>
  <dcterms:created xsi:type="dcterms:W3CDTF">2016-05-30T09:23:42Z</dcterms:created>
  <dcterms:modified xsi:type="dcterms:W3CDTF">2017-12-08T10:52:44Z</dcterms:modified>
</cp:coreProperties>
</file>